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D52AAC9-92B2-4ADD-AB6C-7981E8E71243}">
  <a:tblStyle styleId="{3D52AAC9-92B2-4ADD-AB6C-7981E8E71243}" styleName="Table_0">
    <a:wholeTbl>
      <a:tcTxStyle>
        <a:font>
          <a:latin typeface="Arial"/>
          <a:ea typeface="Arial"/>
          <a:cs typeface="Arial"/>
        </a:font>
        <a:srgbClr val="000000"/>
      </a:tcTxStyle>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54"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a:t>Provide students a list of classes offered at LHS and GCI</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wrap="square"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wrap="square"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wrap="square"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wrap="square"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wrap="square"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wrap="square"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wrap="square"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wrap="square"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4229104" y="1854275"/>
            <a:ext cx="4914900" cy="2052600"/>
          </a:xfrm>
          <a:prstGeom prst="rect">
            <a:avLst/>
          </a:prstGeom>
        </p:spPr>
        <p:txBody>
          <a:bodyPr wrap="square" lIns="91425" tIns="91425" rIns="91425" bIns="91425" anchor="b" anchorCtr="0">
            <a:noAutofit/>
          </a:bodyPr>
          <a:lstStyle/>
          <a:p>
            <a:pPr lvl="0" rtl="0">
              <a:spcBef>
                <a:spcPts val="0"/>
              </a:spcBef>
              <a:buNone/>
            </a:pPr>
            <a:r>
              <a:rPr lang="en"/>
              <a:t>Four Year Plan With Your Career Goal In Mind</a:t>
            </a:r>
          </a:p>
        </p:txBody>
      </p:sp>
      <p:pic>
        <p:nvPicPr>
          <p:cNvPr id="55" name="Shape 55" descr="Graduate, Graduation, School"/>
          <p:cNvPicPr preferRelativeResize="0"/>
          <p:nvPr/>
        </p:nvPicPr>
        <p:blipFill>
          <a:blip r:embed="rId3">
            <a:alphaModFix/>
          </a:blip>
          <a:stretch>
            <a:fillRect/>
          </a:stretch>
        </p:blipFill>
        <p:spPr>
          <a:xfrm>
            <a:off x="0" y="203175"/>
            <a:ext cx="4914900" cy="5143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lgn="ctr" rtl="0">
              <a:spcBef>
                <a:spcPts val="0"/>
              </a:spcBef>
              <a:buNone/>
            </a:pPr>
            <a:r>
              <a:rPr lang="en"/>
              <a:t>Filling In Your Four Year Plan</a:t>
            </a:r>
          </a:p>
        </p:txBody>
      </p:sp>
      <p:sp>
        <p:nvSpPr>
          <p:cNvPr id="121" name="Shape 121"/>
          <p:cNvSpPr txBox="1">
            <a:spLocks noGrp="1"/>
          </p:cNvSpPr>
          <p:nvPr>
            <p:ph type="body" idx="1"/>
          </p:nvPr>
        </p:nvSpPr>
        <p:spPr>
          <a:xfrm>
            <a:off x="311700" y="1152475"/>
            <a:ext cx="7551600" cy="3162600"/>
          </a:xfrm>
          <a:prstGeom prst="rect">
            <a:avLst/>
          </a:prstGeom>
        </p:spPr>
        <p:txBody>
          <a:bodyPr wrap="square" lIns="91425" tIns="91425" rIns="91425" bIns="91425" anchor="t" anchorCtr="0">
            <a:noAutofit/>
          </a:bodyPr>
          <a:lstStyle/>
          <a:p>
            <a:pPr lvl="0" algn="ctr" rtl="0">
              <a:spcBef>
                <a:spcPts val="0"/>
              </a:spcBef>
              <a:buNone/>
            </a:pPr>
            <a:r>
              <a:rPr lang="en"/>
              <a:t>What you enter in the plan is NOT going to be used to create your schedule at LHS.</a:t>
            </a:r>
          </a:p>
          <a:p>
            <a:pPr lvl="0" algn="ctr" rtl="0">
              <a:spcBef>
                <a:spcPts val="0"/>
              </a:spcBef>
              <a:buNone/>
            </a:pPr>
            <a:r>
              <a:rPr lang="en"/>
              <a:t>The four year plan is a snapshot of what you think you’d take to achieve your career goal.  You can change that goal at any time.  If you do, go back to Career Cruising, look up the recommended HS classes, look at the classes available at LHS and GCI, and update you plan.</a:t>
            </a:r>
          </a:p>
          <a:p>
            <a:pPr lvl="0" algn="ctr" rtl="0">
              <a:spcBef>
                <a:spcPts val="0"/>
              </a:spcBef>
              <a:buNone/>
            </a:pPr>
            <a:endParaRPr/>
          </a:p>
        </p:txBody>
      </p:sp>
      <p:pic>
        <p:nvPicPr>
          <p:cNvPr id="122" name="Shape 122" descr="Graduate, Graduation, School"/>
          <p:cNvPicPr preferRelativeResize="0"/>
          <p:nvPr/>
        </p:nvPicPr>
        <p:blipFill>
          <a:blip r:embed="rId3">
            <a:alphaModFix/>
          </a:blip>
          <a:stretch>
            <a:fillRect/>
          </a:stretch>
        </p:blipFill>
        <p:spPr>
          <a:xfrm>
            <a:off x="7796650" y="128325"/>
            <a:ext cx="1347350" cy="14100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lgn="ctr" rtl="0">
              <a:spcBef>
                <a:spcPts val="0"/>
              </a:spcBef>
              <a:buNone/>
            </a:pPr>
            <a:r>
              <a:rPr lang="en"/>
              <a:t>Four Year Plan VS Scheduling</a:t>
            </a:r>
          </a:p>
        </p:txBody>
      </p:sp>
      <p:sp>
        <p:nvSpPr>
          <p:cNvPr id="128" name="Shape 128"/>
          <p:cNvSpPr txBox="1">
            <a:spLocks noGrp="1"/>
          </p:cNvSpPr>
          <p:nvPr>
            <p:ph type="body" idx="1"/>
          </p:nvPr>
        </p:nvSpPr>
        <p:spPr>
          <a:xfrm>
            <a:off x="311700" y="1152475"/>
            <a:ext cx="7780500" cy="3633900"/>
          </a:xfrm>
          <a:prstGeom prst="rect">
            <a:avLst/>
          </a:prstGeom>
        </p:spPr>
        <p:txBody>
          <a:bodyPr wrap="square" lIns="91425" tIns="91425" rIns="91425" bIns="91425" anchor="t" anchorCtr="0">
            <a:noAutofit/>
          </a:bodyPr>
          <a:lstStyle/>
          <a:p>
            <a:pPr lvl="0" algn="ctr" rtl="0">
              <a:spcBef>
                <a:spcPts val="0"/>
              </a:spcBef>
              <a:buNone/>
            </a:pPr>
            <a:r>
              <a:rPr lang="en"/>
              <a:t>At the end of this year, HS counselors will visit to talk about scheduling classes for your freshmen year of high school.</a:t>
            </a:r>
          </a:p>
          <a:p>
            <a:pPr lvl="0" algn="ctr" rtl="0">
              <a:spcBef>
                <a:spcPts val="0"/>
              </a:spcBef>
              <a:buNone/>
            </a:pPr>
            <a:r>
              <a:rPr lang="en"/>
              <a:t>They will meet with you each year in high school to talk about scheduling for the next year.</a:t>
            </a:r>
          </a:p>
          <a:p>
            <a:pPr lvl="0" algn="ctr" rtl="0">
              <a:spcBef>
                <a:spcPts val="0"/>
              </a:spcBef>
              <a:buNone/>
            </a:pPr>
            <a:r>
              <a:rPr lang="en"/>
              <a:t>SO WHAT DO YOU NEED TO KNOW………</a:t>
            </a:r>
          </a:p>
          <a:p>
            <a:pPr lvl="0" algn="ctr" rtl="0">
              <a:spcBef>
                <a:spcPts val="0"/>
              </a:spcBef>
              <a:buNone/>
            </a:pPr>
            <a:r>
              <a:rPr lang="en"/>
              <a:t>Your four year plan DOES NOT get used to create a high school schedule.  It is your plan, AS OF TODAY, for achieving your career goal.                 This plan CAN change :-)</a:t>
            </a:r>
          </a:p>
          <a:p>
            <a:pPr lvl="0" algn="ctr" rtl="0">
              <a:spcBef>
                <a:spcPts val="0"/>
              </a:spcBef>
              <a:buNone/>
            </a:pPr>
            <a:endParaRPr/>
          </a:p>
        </p:txBody>
      </p:sp>
      <p:pic>
        <p:nvPicPr>
          <p:cNvPr id="129" name="Shape 129" descr="Graduate, Graduation, School"/>
          <p:cNvPicPr preferRelativeResize="0"/>
          <p:nvPr/>
        </p:nvPicPr>
        <p:blipFill>
          <a:blip r:embed="rId3">
            <a:alphaModFix/>
          </a:blip>
          <a:stretch>
            <a:fillRect/>
          </a:stretch>
        </p:blipFill>
        <p:spPr>
          <a:xfrm>
            <a:off x="7796650" y="128325"/>
            <a:ext cx="1347350" cy="14100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lgn="ctr" rtl="0">
              <a:spcBef>
                <a:spcPts val="0"/>
              </a:spcBef>
              <a:buNone/>
            </a:pPr>
            <a:r>
              <a:rPr lang="en"/>
              <a:t>Thinking About Your Four Year Plan</a:t>
            </a:r>
          </a:p>
        </p:txBody>
      </p:sp>
      <p:sp>
        <p:nvSpPr>
          <p:cNvPr id="61" name="Shape 61"/>
          <p:cNvSpPr txBox="1">
            <a:spLocks noGrp="1"/>
          </p:cNvSpPr>
          <p:nvPr>
            <p:ph type="body" idx="1"/>
          </p:nvPr>
        </p:nvSpPr>
        <p:spPr>
          <a:xfrm>
            <a:off x="311700" y="1017725"/>
            <a:ext cx="8520600" cy="3965400"/>
          </a:xfrm>
          <a:prstGeom prst="rect">
            <a:avLst/>
          </a:prstGeom>
        </p:spPr>
        <p:txBody>
          <a:bodyPr wrap="square" lIns="91425" tIns="91425" rIns="91425" bIns="91425" anchor="t" anchorCtr="0">
            <a:noAutofit/>
          </a:bodyPr>
          <a:lstStyle/>
          <a:p>
            <a:pPr marL="457200" marR="114300" lvl="0" indent="-381000" rtl="0">
              <a:spcBef>
                <a:spcPts val="0"/>
              </a:spcBef>
              <a:spcAft>
                <a:spcPts val="0"/>
              </a:spcAft>
              <a:buClr>
                <a:schemeClr val="dk1"/>
              </a:buClr>
              <a:buSzPct val="100000"/>
              <a:buFont typeface="Times New Roman"/>
              <a:buChar char="-"/>
            </a:pPr>
            <a:r>
              <a:rPr lang="en" sz="2400">
                <a:solidFill>
                  <a:schemeClr val="dk1"/>
                </a:solidFill>
                <a:latin typeface="Times New Roman"/>
                <a:ea typeface="Times New Roman"/>
                <a:cs typeface="Times New Roman"/>
                <a:sym typeface="Times New Roman"/>
              </a:rPr>
              <a:t>What is your career goal?</a:t>
            </a:r>
          </a:p>
          <a:p>
            <a:pPr marL="457200" marR="114300" lvl="0" indent="-381000" rtl="0">
              <a:spcBef>
                <a:spcPts val="0"/>
              </a:spcBef>
              <a:spcAft>
                <a:spcPts val="0"/>
              </a:spcAft>
              <a:buClr>
                <a:schemeClr val="dk1"/>
              </a:buClr>
              <a:buSzPct val="100000"/>
              <a:buFont typeface="Times New Roman"/>
              <a:buChar char="-"/>
            </a:pPr>
            <a:r>
              <a:rPr lang="en" sz="2400">
                <a:solidFill>
                  <a:schemeClr val="dk1"/>
                </a:solidFill>
                <a:latin typeface="Times New Roman"/>
                <a:ea typeface="Times New Roman"/>
                <a:cs typeface="Times New Roman"/>
                <a:sym typeface="Times New Roman"/>
              </a:rPr>
              <a:t>What are Michigan’s graduation requirements?</a:t>
            </a:r>
          </a:p>
          <a:p>
            <a:pPr marL="457200" marR="114300" lvl="0" indent="-381000" rtl="0">
              <a:spcBef>
                <a:spcPts val="0"/>
              </a:spcBef>
              <a:spcAft>
                <a:spcPts val="0"/>
              </a:spcAft>
              <a:buClr>
                <a:schemeClr val="dk1"/>
              </a:buClr>
              <a:buSzPct val="100000"/>
              <a:buFont typeface="Times New Roman"/>
              <a:buChar char="-"/>
            </a:pPr>
            <a:r>
              <a:rPr lang="en" sz="2400">
                <a:solidFill>
                  <a:schemeClr val="dk1"/>
                </a:solidFill>
                <a:latin typeface="Times New Roman"/>
                <a:ea typeface="Times New Roman"/>
                <a:cs typeface="Times New Roman"/>
                <a:sym typeface="Times New Roman"/>
              </a:rPr>
              <a:t>What types of classes should you take to prepare for the career you’re interested in pursuing?</a:t>
            </a:r>
          </a:p>
          <a:p>
            <a:pPr marL="457200" marR="114300" lvl="0" indent="-381000" rtl="0">
              <a:spcBef>
                <a:spcPts val="0"/>
              </a:spcBef>
              <a:spcAft>
                <a:spcPts val="0"/>
              </a:spcAft>
              <a:buClr>
                <a:schemeClr val="dk1"/>
              </a:buClr>
              <a:buSzPct val="100000"/>
              <a:buFont typeface="Times New Roman"/>
              <a:buChar char="-"/>
            </a:pPr>
            <a:r>
              <a:rPr lang="en" sz="2400">
                <a:solidFill>
                  <a:schemeClr val="dk1"/>
                </a:solidFill>
                <a:latin typeface="Times New Roman"/>
                <a:ea typeface="Times New Roman"/>
                <a:cs typeface="Times New Roman"/>
                <a:sym typeface="Times New Roman"/>
              </a:rPr>
              <a:t>What types of classes do you want to take for fun?</a:t>
            </a:r>
          </a:p>
          <a:p>
            <a:pPr marL="457200" marR="114300" lvl="0" indent="-381000" rtl="0">
              <a:spcBef>
                <a:spcPts val="0"/>
              </a:spcBef>
              <a:spcAft>
                <a:spcPts val="0"/>
              </a:spcAft>
              <a:buClr>
                <a:schemeClr val="dk1"/>
              </a:buClr>
              <a:buSzPct val="100000"/>
              <a:buFont typeface="Times New Roman"/>
              <a:buChar char="-"/>
            </a:pPr>
            <a:r>
              <a:rPr lang="en" sz="2400">
                <a:solidFill>
                  <a:schemeClr val="dk1"/>
                </a:solidFill>
                <a:latin typeface="Times New Roman"/>
                <a:ea typeface="Times New Roman"/>
                <a:cs typeface="Times New Roman"/>
                <a:sym typeface="Times New Roman"/>
              </a:rPr>
              <a:t>How do you put all those ideas together to create a plan for high school?</a:t>
            </a:r>
          </a:p>
          <a:p>
            <a:pPr lvl="0" rtl="0">
              <a:spcBef>
                <a:spcPts val="0"/>
              </a:spcBef>
              <a:buNone/>
            </a:pPr>
            <a:endParaRPr/>
          </a:p>
        </p:txBody>
      </p:sp>
      <p:pic>
        <p:nvPicPr>
          <p:cNvPr id="62" name="Shape 62" descr="Graduate, Graduation, School"/>
          <p:cNvPicPr preferRelativeResize="0"/>
          <p:nvPr/>
        </p:nvPicPr>
        <p:blipFill>
          <a:blip r:embed="rId3">
            <a:alphaModFix/>
          </a:blip>
          <a:stretch>
            <a:fillRect/>
          </a:stretch>
        </p:blipFill>
        <p:spPr>
          <a:xfrm>
            <a:off x="7796650" y="128325"/>
            <a:ext cx="1347350" cy="14100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lgn="ctr" rtl="0">
              <a:spcBef>
                <a:spcPts val="0"/>
              </a:spcBef>
              <a:buNone/>
            </a:pPr>
            <a:r>
              <a:rPr lang="en"/>
              <a:t>Graduation Requirements</a:t>
            </a:r>
          </a:p>
        </p:txBody>
      </p:sp>
      <p:sp>
        <p:nvSpPr>
          <p:cNvPr id="68" name="Shape 68"/>
          <p:cNvSpPr txBox="1">
            <a:spLocks noGrp="1"/>
          </p:cNvSpPr>
          <p:nvPr>
            <p:ph type="body" idx="1"/>
          </p:nvPr>
        </p:nvSpPr>
        <p:spPr>
          <a:xfrm>
            <a:off x="311700" y="1017725"/>
            <a:ext cx="8520600" cy="3965400"/>
          </a:xfrm>
          <a:prstGeom prst="rect">
            <a:avLst/>
          </a:prstGeom>
        </p:spPr>
        <p:txBody>
          <a:bodyPr wrap="square" lIns="91425" tIns="91425" rIns="91425" bIns="91425" anchor="t" anchorCtr="0">
            <a:noAutofit/>
          </a:bodyPr>
          <a:lstStyle/>
          <a:p>
            <a:pPr marL="457200" marR="114300" lvl="0" indent="-298450" rtl="0">
              <a:spcBef>
                <a:spcPts val="0"/>
              </a:spcBef>
              <a:spcAft>
                <a:spcPts val="0"/>
              </a:spcAft>
              <a:buClr>
                <a:schemeClr val="dk1"/>
              </a:buClr>
              <a:buSzPct val="100000"/>
              <a:buFont typeface="Times New Roman"/>
            </a:pPr>
            <a:r>
              <a:rPr lang="en" sz="1100">
                <a:solidFill>
                  <a:schemeClr val="dk1"/>
                </a:solidFill>
                <a:latin typeface="Times New Roman"/>
                <a:ea typeface="Times New Roman"/>
                <a:cs typeface="Times New Roman"/>
                <a:sym typeface="Times New Roman"/>
              </a:rPr>
              <a:t>Language Arts                  	4.0    	</a:t>
            </a:r>
          </a:p>
          <a:p>
            <a:pPr marL="457200" marR="114300" lvl="0" indent="-298450" rtl="0">
              <a:spcBef>
                <a:spcPts val="0"/>
              </a:spcBef>
              <a:spcAft>
                <a:spcPts val="0"/>
              </a:spcAft>
              <a:buClr>
                <a:schemeClr val="dk1"/>
              </a:buClr>
              <a:buSzPct val="100000"/>
              <a:buFont typeface="Times New Roman"/>
            </a:pPr>
            <a:r>
              <a:rPr lang="en" sz="1100">
                <a:solidFill>
                  <a:schemeClr val="dk1"/>
                </a:solidFill>
                <a:latin typeface="Times New Roman"/>
                <a:ea typeface="Times New Roman"/>
                <a:cs typeface="Times New Roman"/>
                <a:sym typeface="Times New Roman"/>
              </a:rPr>
              <a:t>Mathematics                     	4.0    	(Algebra I; Geometry; Algebra II; 1 add’l math/math-related</a:t>
            </a:r>
          </a:p>
          <a:p>
            <a:pPr marR="114300" lvl="0" rtl="0">
              <a:spcBef>
                <a:spcPts val="0"/>
              </a:spcBef>
              <a:spcAft>
                <a:spcPts val="0"/>
              </a:spcAft>
              <a:buNone/>
            </a:pPr>
            <a:r>
              <a:rPr lang="en" sz="1100">
                <a:solidFill>
                  <a:schemeClr val="dk1"/>
                </a:solidFill>
                <a:latin typeface="Times New Roman"/>
                <a:ea typeface="Times New Roman"/>
                <a:cs typeface="Times New Roman"/>
                <a:sym typeface="Times New Roman"/>
              </a:rPr>
              <a:t>                                                                      	  credit n the senior year, or CTE approved program)</a:t>
            </a:r>
          </a:p>
          <a:p>
            <a:pPr marL="457200" marR="114300" lvl="0" indent="-298450" rtl="0">
              <a:spcBef>
                <a:spcPts val="0"/>
              </a:spcBef>
              <a:spcAft>
                <a:spcPts val="0"/>
              </a:spcAft>
              <a:buClr>
                <a:schemeClr val="dk1"/>
              </a:buClr>
              <a:buSzPct val="100000"/>
              <a:buFont typeface="Times New Roman"/>
            </a:pPr>
            <a:r>
              <a:rPr lang="en" sz="1100">
                <a:solidFill>
                  <a:schemeClr val="dk1"/>
                </a:solidFill>
                <a:latin typeface="Times New Roman"/>
                <a:ea typeface="Times New Roman"/>
                <a:cs typeface="Times New Roman"/>
                <a:sym typeface="Times New Roman"/>
              </a:rPr>
              <a:t>Science                                	3.0    	(Biology, Chemistry or Physics or Anatomy or Ag Science or CTE approved Program and   </a:t>
            </a:r>
          </a:p>
          <a:p>
            <a:pPr marR="114300" lvl="0" rtl="0">
              <a:spcBef>
                <a:spcPts val="0"/>
              </a:spcBef>
              <a:spcAft>
                <a:spcPts val="0"/>
              </a:spcAft>
              <a:buNone/>
            </a:pPr>
            <a:r>
              <a:rPr lang="en" sz="1100">
                <a:solidFill>
                  <a:schemeClr val="dk1"/>
                </a:solidFill>
                <a:latin typeface="Times New Roman"/>
                <a:ea typeface="Times New Roman"/>
                <a:cs typeface="Times New Roman"/>
                <a:sym typeface="Times New Roman"/>
              </a:rPr>
              <a:t>                                                                               Additional Science Credit)</a:t>
            </a:r>
          </a:p>
          <a:p>
            <a:pPr marL="457200" marR="114300" lvl="0" indent="-298450" rtl="0">
              <a:spcBef>
                <a:spcPts val="0"/>
              </a:spcBef>
              <a:spcAft>
                <a:spcPts val="0"/>
              </a:spcAft>
              <a:buClr>
                <a:schemeClr val="dk1"/>
              </a:buClr>
              <a:buSzPct val="100000"/>
              <a:buFont typeface="Times New Roman"/>
            </a:pPr>
            <a:r>
              <a:rPr lang="en" sz="1100">
                <a:solidFill>
                  <a:schemeClr val="dk1"/>
                </a:solidFill>
                <a:latin typeface="Times New Roman"/>
                <a:ea typeface="Times New Roman"/>
                <a:cs typeface="Times New Roman"/>
                <a:sym typeface="Times New Roman"/>
              </a:rPr>
              <a:t>Social Science                    	3.0    	(.5 Government; .5 Economics; US History; &amp; World</a:t>
            </a:r>
          </a:p>
          <a:p>
            <a:pPr marL="457200" marR="114300" lvl="0" indent="-298450" rtl="0">
              <a:spcBef>
                <a:spcPts val="0"/>
              </a:spcBef>
              <a:spcAft>
                <a:spcPts val="0"/>
              </a:spcAft>
              <a:buClr>
                <a:schemeClr val="dk1"/>
              </a:buClr>
              <a:buSzPct val="100000"/>
              <a:buFont typeface="Times New Roman"/>
            </a:pPr>
            <a:r>
              <a:rPr lang="en" sz="1100">
                <a:solidFill>
                  <a:schemeClr val="dk1"/>
                </a:solidFill>
                <a:latin typeface="Times New Roman"/>
                <a:ea typeface="Times New Roman"/>
                <a:cs typeface="Times New Roman"/>
                <a:sym typeface="Times New Roman"/>
              </a:rPr>
              <a:t>                                                                    History)</a:t>
            </a:r>
          </a:p>
          <a:p>
            <a:pPr marL="457200" marR="114300" lvl="0" indent="-298450" rtl="0">
              <a:spcBef>
                <a:spcPts val="0"/>
              </a:spcBef>
              <a:spcAft>
                <a:spcPts val="0"/>
              </a:spcAft>
              <a:buClr>
                <a:schemeClr val="dk1"/>
              </a:buClr>
              <a:buSzPct val="100000"/>
              <a:buFont typeface="Times New Roman"/>
            </a:pPr>
            <a:r>
              <a:rPr lang="en" sz="1100">
                <a:solidFill>
                  <a:schemeClr val="dk1"/>
                </a:solidFill>
                <a:latin typeface="Times New Roman"/>
                <a:ea typeface="Times New Roman"/>
                <a:cs typeface="Times New Roman"/>
                <a:sym typeface="Times New Roman"/>
              </a:rPr>
              <a:t> Arts                                      	1.0    	(To be an elective in fine, performing, or practical arts, or</a:t>
            </a:r>
          </a:p>
          <a:p>
            <a:pPr marL="457200" marR="114300" lvl="0" indent="-298450" rtl="0">
              <a:spcBef>
                <a:spcPts val="0"/>
              </a:spcBef>
              <a:spcAft>
                <a:spcPts val="0"/>
              </a:spcAft>
              <a:buClr>
                <a:schemeClr val="dk1"/>
              </a:buClr>
              <a:buSzPct val="100000"/>
              <a:buFont typeface="Times New Roman"/>
            </a:pPr>
            <a:r>
              <a:rPr lang="en" sz="1100">
                <a:solidFill>
                  <a:schemeClr val="dk1"/>
                </a:solidFill>
                <a:latin typeface="Times New Roman"/>
                <a:ea typeface="Times New Roman"/>
                <a:cs typeface="Times New Roman"/>
                <a:sym typeface="Times New Roman"/>
              </a:rPr>
              <a:t>                                                                     CTE approved program)</a:t>
            </a:r>
          </a:p>
          <a:p>
            <a:pPr marL="457200" marR="114300" lvl="0" indent="-298450" rtl="0">
              <a:spcBef>
                <a:spcPts val="0"/>
              </a:spcBef>
              <a:spcAft>
                <a:spcPts val="0"/>
              </a:spcAft>
              <a:buClr>
                <a:schemeClr val="dk1"/>
              </a:buClr>
              <a:buSzPct val="100000"/>
              <a:buFont typeface="Times New Roman"/>
            </a:pPr>
            <a:r>
              <a:rPr lang="en" sz="1100">
                <a:solidFill>
                  <a:schemeClr val="dk1"/>
                </a:solidFill>
                <a:latin typeface="Times New Roman"/>
                <a:ea typeface="Times New Roman"/>
                <a:cs typeface="Times New Roman"/>
                <a:sym typeface="Times New Roman"/>
              </a:rPr>
              <a:t>Health                                 	0.5    	</a:t>
            </a:r>
          </a:p>
          <a:p>
            <a:pPr marL="457200" marR="114300" lvl="0" indent="-298450" rtl="0">
              <a:spcBef>
                <a:spcPts val="0"/>
              </a:spcBef>
              <a:spcAft>
                <a:spcPts val="0"/>
              </a:spcAft>
              <a:buClr>
                <a:schemeClr val="dk1"/>
              </a:buClr>
              <a:buSzPct val="100000"/>
              <a:buFont typeface="Times New Roman"/>
            </a:pPr>
            <a:r>
              <a:rPr lang="en" sz="1100">
                <a:solidFill>
                  <a:schemeClr val="dk1"/>
                </a:solidFill>
                <a:latin typeface="Times New Roman"/>
                <a:ea typeface="Times New Roman"/>
                <a:cs typeface="Times New Roman"/>
                <a:sym typeface="Times New Roman"/>
              </a:rPr>
              <a:t>Physical Education         	0.5</a:t>
            </a:r>
          </a:p>
          <a:p>
            <a:pPr marL="457200" marR="114300" lvl="0" indent="-298450" rtl="0">
              <a:spcBef>
                <a:spcPts val="0"/>
              </a:spcBef>
              <a:spcAft>
                <a:spcPts val="0"/>
              </a:spcAft>
              <a:buClr>
                <a:schemeClr val="dk1"/>
              </a:buClr>
              <a:buSzPct val="100000"/>
              <a:buFont typeface="Times New Roman"/>
            </a:pPr>
            <a:r>
              <a:rPr lang="en" sz="1100">
                <a:solidFill>
                  <a:schemeClr val="dk1"/>
                </a:solidFill>
                <a:latin typeface="Times New Roman"/>
                <a:ea typeface="Times New Roman"/>
                <a:cs typeface="Times New Roman"/>
                <a:sym typeface="Times New Roman"/>
              </a:rPr>
              <a:t>Language Other</a:t>
            </a:r>
          </a:p>
          <a:p>
            <a:pPr marL="457200" marR="114300" lvl="0" indent="0" rtl="0">
              <a:spcBef>
                <a:spcPts val="0"/>
              </a:spcBef>
              <a:spcAft>
                <a:spcPts val="0"/>
              </a:spcAft>
              <a:buNone/>
            </a:pPr>
            <a:r>
              <a:rPr lang="en" sz="1100">
                <a:solidFill>
                  <a:schemeClr val="dk1"/>
                </a:solidFill>
                <a:latin typeface="Times New Roman"/>
                <a:ea typeface="Times New Roman"/>
                <a:cs typeface="Times New Roman"/>
                <a:sym typeface="Times New Roman"/>
              </a:rPr>
              <a:t>than English                      	2.0    	Two credits of a language other than English are required.  A portion or all of this requirement                             </a:t>
            </a:r>
          </a:p>
          <a:p>
            <a:pPr marL="0" marR="114300" lvl="0" indent="0" rtl="0">
              <a:spcBef>
                <a:spcPts val="0"/>
              </a:spcBef>
              <a:spcAft>
                <a:spcPts val="0"/>
              </a:spcAft>
              <a:buNone/>
            </a:pPr>
            <a:r>
              <a:rPr lang="en" sz="1100">
                <a:solidFill>
                  <a:schemeClr val="dk1"/>
                </a:solidFill>
                <a:latin typeface="Times New Roman"/>
                <a:ea typeface="Times New Roman"/>
                <a:cs typeface="Times New Roman"/>
                <a:sym typeface="Times New Roman"/>
              </a:rPr>
              <a:t>                                                                           may be fulfilled prior to entering the high school. (CTE approved program; 1 Credit Arts)</a:t>
            </a:r>
          </a:p>
          <a:p>
            <a:pPr marL="457200" marR="114300" lvl="0" indent="-298450" rtl="0">
              <a:spcBef>
                <a:spcPts val="0"/>
              </a:spcBef>
              <a:spcAft>
                <a:spcPts val="0"/>
              </a:spcAft>
              <a:buClr>
                <a:schemeClr val="dk1"/>
              </a:buClr>
              <a:buSzPct val="100000"/>
              <a:buFont typeface="Times New Roman"/>
            </a:pPr>
            <a:r>
              <a:rPr lang="en" sz="1100" b="1">
                <a:solidFill>
                  <a:schemeClr val="dk1"/>
                </a:solidFill>
                <a:latin typeface="Times New Roman"/>
                <a:ea typeface="Times New Roman"/>
                <a:cs typeface="Times New Roman"/>
                <a:sym typeface="Times New Roman"/>
              </a:rPr>
              <a:t>Electives                    	            5</a:t>
            </a:r>
          </a:p>
          <a:p>
            <a:pPr marL="457200" marR="114300" lvl="0" indent="-298450" rtl="0">
              <a:spcBef>
                <a:spcPts val="0"/>
              </a:spcBef>
              <a:spcAft>
                <a:spcPts val="0"/>
              </a:spcAft>
              <a:buClr>
                <a:schemeClr val="dk1"/>
              </a:buClr>
              <a:buSzPct val="100000"/>
              <a:buFont typeface="Times New Roman"/>
            </a:pPr>
            <a:r>
              <a:rPr lang="en" sz="1100">
                <a:solidFill>
                  <a:schemeClr val="dk1"/>
                </a:solidFill>
                <a:latin typeface="Times New Roman"/>
                <a:ea typeface="Times New Roman"/>
                <a:cs typeface="Times New Roman"/>
                <a:sym typeface="Times New Roman"/>
              </a:rPr>
              <a:t>Online Learn. Experience           	Online course or learning experience OR Online experience is</a:t>
            </a:r>
          </a:p>
          <a:p>
            <a:pPr marR="114300" lvl="0" rtl="0">
              <a:spcBef>
                <a:spcPts val="0"/>
              </a:spcBef>
              <a:spcAft>
                <a:spcPts val="0"/>
              </a:spcAft>
              <a:buClr>
                <a:schemeClr val="dk1"/>
              </a:buClr>
              <a:buSzPct val="100000"/>
              <a:buFont typeface="Arial"/>
              <a:buNone/>
            </a:pPr>
            <a:r>
              <a:rPr lang="en" sz="1100">
                <a:solidFill>
                  <a:schemeClr val="dk1"/>
                </a:solidFill>
                <a:latin typeface="Times New Roman"/>
                <a:ea typeface="Times New Roman"/>
                <a:cs typeface="Times New Roman"/>
                <a:sym typeface="Times New Roman"/>
              </a:rPr>
              <a:t>                                                                        incorporated into each of the required credits.</a:t>
            </a:r>
          </a:p>
          <a:p>
            <a:pPr marR="114300" lvl="0" rtl="0">
              <a:spcBef>
                <a:spcPts val="0"/>
              </a:spcBef>
              <a:spcAft>
                <a:spcPts val="0"/>
              </a:spcAft>
              <a:buClr>
                <a:schemeClr val="dk1"/>
              </a:buClr>
              <a:buSzPct val="100000"/>
              <a:buFont typeface="Arial"/>
              <a:buNone/>
            </a:pPr>
            <a:r>
              <a:rPr lang="en" sz="1100">
                <a:solidFill>
                  <a:schemeClr val="dk1"/>
                </a:solidFill>
                <a:latin typeface="Times New Roman"/>
                <a:ea typeface="Times New Roman"/>
                <a:cs typeface="Times New Roman"/>
                <a:sym typeface="Times New Roman"/>
              </a:rPr>
              <a:t>           </a:t>
            </a:r>
            <a:r>
              <a:rPr lang="en" sz="1100" b="1">
                <a:solidFill>
                  <a:schemeClr val="dk1"/>
                </a:solidFill>
                <a:latin typeface="Times New Roman"/>
                <a:ea typeface="Times New Roman"/>
                <a:cs typeface="Times New Roman"/>
                <a:sym typeface="Times New Roman"/>
              </a:rPr>
              <a:t>TOTAL REQUIRED    	23         If you fail more than two classes you will not graduate on time unless you make those</a:t>
            </a:r>
          </a:p>
          <a:p>
            <a:pPr marR="114300" lvl="0" rtl="0">
              <a:spcBef>
                <a:spcPts val="0"/>
              </a:spcBef>
              <a:spcAft>
                <a:spcPts val="0"/>
              </a:spcAft>
              <a:buClr>
                <a:schemeClr val="dk1"/>
              </a:buClr>
              <a:buSzPct val="100000"/>
              <a:buFont typeface="Arial"/>
              <a:buNone/>
            </a:pPr>
            <a:r>
              <a:rPr lang="en" sz="1100" b="1">
                <a:solidFill>
                  <a:schemeClr val="dk1"/>
                </a:solidFill>
                <a:latin typeface="Times New Roman"/>
                <a:ea typeface="Times New Roman"/>
                <a:cs typeface="Times New Roman"/>
                <a:sym typeface="Times New Roman"/>
              </a:rPr>
              <a:t>                                                                         classes up through after school credit recovery</a:t>
            </a:r>
          </a:p>
          <a:p>
            <a:pPr lvl="0" rtl="0">
              <a:spcBef>
                <a:spcPts val="0"/>
              </a:spcBef>
              <a:buNone/>
            </a:pPr>
            <a:endParaRPr/>
          </a:p>
        </p:txBody>
      </p:sp>
      <p:pic>
        <p:nvPicPr>
          <p:cNvPr id="69" name="Shape 69" descr="Graduate, Graduation, School"/>
          <p:cNvPicPr preferRelativeResize="0"/>
          <p:nvPr/>
        </p:nvPicPr>
        <p:blipFill>
          <a:blip r:embed="rId3">
            <a:alphaModFix/>
          </a:blip>
          <a:stretch>
            <a:fillRect/>
          </a:stretch>
        </p:blipFill>
        <p:spPr>
          <a:xfrm>
            <a:off x="7796650" y="128325"/>
            <a:ext cx="1347350" cy="14100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lgn="ctr" rtl="0">
              <a:spcBef>
                <a:spcPts val="0"/>
              </a:spcBef>
              <a:buNone/>
            </a:pPr>
            <a:r>
              <a:rPr lang="en"/>
              <a:t>Choose classes with your end goal in mind….</a:t>
            </a:r>
          </a:p>
        </p:txBody>
      </p:sp>
      <p:sp>
        <p:nvSpPr>
          <p:cNvPr id="75" name="Shape 75"/>
          <p:cNvSpPr txBox="1">
            <a:spLocks noGrp="1"/>
          </p:cNvSpPr>
          <p:nvPr>
            <p:ph type="body" idx="1"/>
          </p:nvPr>
        </p:nvSpPr>
        <p:spPr>
          <a:xfrm>
            <a:off x="311700" y="1017725"/>
            <a:ext cx="8520600" cy="3916200"/>
          </a:xfrm>
          <a:prstGeom prst="rect">
            <a:avLst/>
          </a:prstGeom>
        </p:spPr>
        <p:txBody>
          <a:bodyPr wrap="square" lIns="91425" tIns="91425" rIns="91425" bIns="91425" anchor="t" anchorCtr="0">
            <a:noAutofit/>
          </a:bodyPr>
          <a:lstStyle/>
          <a:p>
            <a:pPr lvl="0" rtl="0">
              <a:spcBef>
                <a:spcPts val="0"/>
              </a:spcBef>
              <a:buNone/>
            </a:pPr>
            <a:r>
              <a:rPr lang="en"/>
              <a:t>What do you plan to do after high school?  </a:t>
            </a:r>
          </a:p>
          <a:p>
            <a:pPr marL="457200" lvl="0" indent="-342900" rtl="0">
              <a:spcBef>
                <a:spcPts val="0"/>
              </a:spcBef>
              <a:buChar char="-"/>
            </a:pPr>
            <a:r>
              <a:rPr lang="en"/>
              <a:t>It’s okay if you don’t know yet. But if you had to know and decide today, what career would you pick for today?</a:t>
            </a:r>
          </a:p>
          <a:p>
            <a:pPr lvl="0" rtl="0">
              <a:spcBef>
                <a:spcPts val="0"/>
              </a:spcBef>
              <a:buNone/>
            </a:pPr>
            <a:r>
              <a:rPr lang="en"/>
              <a:t>What high school classes does Career Cruising say you should take to prepare for this career?</a:t>
            </a:r>
          </a:p>
          <a:p>
            <a:pPr lvl="0" rtl="0">
              <a:spcBef>
                <a:spcPts val="0"/>
              </a:spcBef>
              <a:buNone/>
            </a:pPr>
            <a:r>
              <a:rPr lang="en"/>
              <a:t>Does LHS offer those classes?</a:t>
            </a:r>
          </a:p>
          <a:p>
            <a:pPr lvl="0" rtl="0">
              <a:spcBef>
                <a:spcPts val="0"/>
              </a:spcBef>
              <a:buNone/>
            </a:pPr>
            <a:r>
              <a:rPr lang="en"/>
              <a:t>Does LHS offer other classes you’re interested in taking?</a:t>
            </a:r>
          </a:p>
          <a:p>
            <a:pPr lvl="0" rtl="0">
              <a:spcBef>
                <a:spcPts val="0"/>
              </a:spcBef>
              <a:buNone/>
            </a:pPr>
            <a:r>
              <a:rPr lang="en"/>
              <a:t>Are there programs at GCI that would help prepare you for your career goal?</a:t>
            </a:r>
          </a:p>
        </p:txBody>
      </p:sp>
      <p:pic>
        <p:nvPicPr>
          <p:cNvPr id="76" name="Shape 76" descr="Graduate, Graduation, School"/>
          <p:cNvPicPr preferRelativeResize="0"/>
          <p:nvPr/>
        </p:nvPicPr>
        <p:blipFill>
          <a:blip r:embed="rId3">
            <a:alphaModFix/>
          </a:blip>
          <a:stretch>
            <a:fillRect/>
          </a:stretch>
        </p:blipFill>
        <p:spPr>
          <a:xfrm>
            <a:off x="7796650" y="128325"/>
            <a:ext cx="1347350" cy="14100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lgn="ctr" rtl="0">
              <a:spcBef>
                <a:spcPts val="0"/>
              </a:spcBef>
              <a:buNone/>
            </a:pPr>
            <a:r>
              <a:rPr lang="en"/>
              <a:t>Planning Your Four Years at LHS….</a:t>
            </a:r>
          </a:p>
        </p:txBody>
      </p:sp>
      <p:sp>
        <p:nvSpPr>
          <p:cNvPr id="82" name="Shape 82"/>
          <p:cNvSpPr txBox="1">
            <a:spLocks noGrp="1"/>
          </p:cNvSpPr>
          <p:nvPr>
            <p:ph type="body" idx="1"/>
          </p:nvPr>
        </p:nvSpPr>
        <p:spPr>
          <a:xfrm>
            <a:off x="311700" y="1017725"/>
            <a:ext cx="7659600" cy="3472500"/>
          </a:xfrm>
          <a:prstGeom prst="rect">
            <a:avLst/>
          </a:prstGeom>
        </p:spPr>
        <p:txBody>
          <a:bodyPr wrap="square" lIns="91425" tIns="91425" rIns="91425" bIns="91425" anchor="t" anchorCtr="0">
            <a:noAutofit/>
          </a:bodyPr>
          <a:lstStyle/>
          <a:p>
            <a:pPr lvl="0">
              <a:spcBef>
                <a:spcPts val="0"/>
              </a:spcBef>
              <a:buNone/>
            </a:pPr>
            <a:r>
              <a:rPr lang="en"/>
              <a:t>The following slides show you what core classes must be taken each year.</a:t>
            </a:r>
          </a:p>
          <a:p>
            <a:pPr lvl="0">
              <a:spcBef>
                <a:spcPts val="0"/>
              </a:spcBef>
              <a:buNone/>
            </a:pPr>
            <a:r>
              <a:rPr lang="en"/>
              <a:t>The yellow areas show you how much room is left in your schedule to choose classes that interest you or that will help prepare you for your career goal.</a:t>
            </a:r>
          </a:p>
          <a:p>
            <a:pPr lvl="0" rtl="0">
              <a:spcBef>
                <a:spcPts val="0"/>
              </a:spcBef>
              <a:buNone/>
            </a:pPr>
            <a:r>
              <a:rPr lang="en"/>
              <a:t>When making your plan, look at what you want to take versus the time you have open. You may not be able to take all of the classes you want to take.  So, which classes are most important to you?</a:t>
            </a:r>
          </a:p>
        </p:txBody>
      </p:sp>
      <p:pic>
        <p:nvPicPr>
          <p:cNvPr id="83" name="Shape 83" descr="Graduate, Graduation, School"/>
          <p:cNvPicPr preferRelativeResize="0"/>
          <p:nvPr/>
        </p:nvPicPr>
        <p:blipFill>
          <a:blip r:embed="rId3">
            <a:alphaModFix/>
          </a:blip>
          <a:stretch>
            <a:fillRect/>
          </a:stretch>
        </p:blipFill>
        <p:spPr>
          <a:xfrm>
            <a:off x="7796650" y="128325"/>
            <a:ext cx="1347350" cy="14100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lgn="ctr" rtl="0">
              <a:spcBef>
                <a:spcPts val="0"/>
              </a:spcBef>
              <a:buNone/>
            </a:pPr>
            <a:r>
              <a:rPr lang="en"/>
              <a:t>Freshmen Year</a:t>
            </a:r>
          </a:p>
        </p:txBody>
      </p:sp>
      <p:sp>
        <p:nvSpPr>
          <p:cNvPr id="89" name="Shape 89"/>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spcBef>
                <a:spcPts val="0"/>
              </a:spcBef>
              <a:buNone/>
            </a:pPr>
            <a:endParaRPr/>
          </a:p>
        </p:txBody>
      </p:sp>
      <p:graphicFrame>
        <p:nvGraphicFramePr>
          <p:cNvPr id="90" name="Shape 90"/>
          <p:cNvGraphicFramePr/>
          <p:nvPr/>
        </p:nvGraphicFramePr>
        <p:xfrm>
          <a:off x="952500" y="1238250"/>
          <a:ext cx="3000000" cy="3000000"/>
        </p:xfrm>
        <a:graphic>
          <a:graphicData uri="http://schemas.openxmlformats.org/drawingml/2006/table">
            <a:tbl>
              <a:tblPr>
                <a:noFill/>
                <a:tableStyleId>{3D52AAC9-92B2-4ADD-AB6C-7981E8E71243}</a:tableStyleId>
              </a:tblPr>
              <a:tblGrid>
                <a:gridCol w="958725">
                  <a:extLst>
                    <a:ext uri="{9D8B030D-6E8A-4147-A177-3AD203B41FA5}">
                      <a16:colId xmlns:a16="http://schemas.microsoft.com/office/drawing/2014/main" val="20000"/>
                    </a:ext>
                  </a:extLst>
                </a:gridCol>
                <a:gridCol w="2979725">
                  <a:extLst>
                    <a:ext uri="{9D8B030D-6E8A-4147-A177-3AD203B41FA5}">
                      <a16:colId xmlns:a16="http://schemas.microsoft.com/office/drawing/2014/main" val="20001"/>
                    </a:ext>
                  </a:extLst>
                </a:gridCol>
                <a:gridCol w="3300550">
                  <a:extLst>
                    <a:ext uri="{9D8B030D-6E8A-4147-A177-3AD203B41FA5}">
                      <a16:colId xmlns:a16="http://schemas.microsoft.com/office/drawing/2014/main" val="20002"/>
                    </a:ext>
                  </a:extLst>
                </a:gridCol>
              </a:tblGrid>
              <a:tr h="381000">
                <a:tc>
                  <a:txBody>
                    <a:bodyPr/>
                    <a:lstStyle/>
                    <a:p>
                      <a:pPr lvl="0" algn="ctr" rtl="0">
                        <a:spcBef>
                          <a:spcPts val="0"/>
                        </a:spcBef>
                        <a:buNone/>
                      </a:pPr>
                      <a:r>
                        <a:rPr lang="en"/>
                        <a:t>Hour</a:t>
                      </a:r>
                    </a:p>
                  </a:txBody>
                  <a:tcPr marL="91425" marR="91425" marT="91425" marB="91425"/>
                </a:tc>
                <a:tc>
                  <a:txBody>
                    <a:bodyPr/>
                    <a:lstStyle/>
                    <a:p>
                      <a:pPr lvl="0" algn="ctr" rtl="0">
                        <a:spcBef>
                          <a:spcPts val="0"/>
                        </a:spcBef>
                        <a:buNone/>
                      </a:pPr>
                      <a:r>
                        <a:rPr lang="en"/>
                        <a:t>Semester 1</a:t>
                      </a:r>
                    </a:p>
                  </a:txBody>
                  <a:tcPr marL="91425" marR="91425" marT="91425" marB="91425"/>
                </a:tc>
                <a:tc>
                  <a:txBody>
                    <a:bodyPr/>
                    <a:lstStyle/>
                    <a:p>
                      <a:pPr lvl="0" algn="ctr" rtl="0">
                        <a:spcBef>
                          <a:spcPts val="0"/>
                        </a:spcBef>
                        <a:buNone/>
                      </a:pPr>
                      <a:r>
                        <a:rPr lang="en"/>
                        <a:t>Semester 2</a:t>
                      </a:r>
                    </a:p>
                  </a:txBody>
                  <a:tcPr marL="91425" marR="91425" marT="91425" marB="91425"/>
                </a:tc>
                <a:extLst>
                  <a:ext uri="{0D108BD9-81ED-4DB2-BD59-A6C34878D82A}">
                    <a16:rowId xmlns:a16="http://schemas.microsoft.com/office/drawing/2014/main" val="10000"/>
                  </a:ext>
                </a:extLst>
              </a:tr>
              <a:tr h="381000">
                <a:tc>
                  <a:txBody>
                    <a:bodyPr/>
                    <a:lstStyle/>
                    <a:p>
                      <a:pPr lvl="0" rtl="0">
                        <a:spcBef>
                          <a:spcPts val="0"/>
                        </a:spcBef>
                        <a:buNone/>
                      </a:pPr>
                      <a:r>
                        <a:rPr lang="en"/>
                        <a:t>1</a:t>
                      </a:r>
                    </a:p>
                  </a:txBody>
                  <a:tcPr marL="91425" marR="91425" marT="91425" marB="91425"/>
                </a:tc>
                <a:tc>
                  <a:txBody>
                    <a:bodyPr/>
                    <a:lstStyle/>
                    <a:p>
                      <a:pPr lvl="0" rtl="0">
                        <a:spcBef>
                          <a:spcPts val="0"/>
                        </a:spcBef>
                        <a:buNone/>
                      </a:pPr>
                      <a:r>
                        <a:rPr lang="en"/>
                        <a:t>Math</a:t>
                      </a:r>
                    </a:p>
                  </a:txBody>
                  <a:tcPr marL="91425" marR="91425" marT="91425" marB="91425"/>
                </a:tc>
                <a:tc>
                  <a:txBody>
                    <a:bodyPr/>
                    <a:lstStyle/>
                    <a:p>
                      <a:pPr lvl="0" rtl="0">
                        <a:spcBef>
                          <a:spcPts val="0"/>
                        </a:spcBef>
                        <a:buNone/>
                      </a:pPr>
                      <a:r>
                        <a:rPr lang="en"/>
                        <a:t>Math</a:t>
                      </a:r>
                    </a:p>
                  </a:txBody>
                  <a:tcPr marL="91425" marR="91425" marT="91425" marB="91425"/>
                </a:tc>
                <a:extLst>
                  <a:ext uri="{0D108BD9-81ED-4DB2-BD59-A6C34878D82A}">
                    <a16:rowId xmlns:a16="http://schemas.microsoft.com/office/drawing/2014/main" val="10001"/>
                  </a:ext>
                </a:extLst>
              </a:tr>
              <a:tr h="381000">
                <a:tc>
                  <a:txBody>
                    <a:bodyPr/>
                    <a:lstStyle/>
                    <a:p>
                      <a:pPr lvl="0" rtl="0">
                        <a:spcBef>
                          <a:spcPts val="0"/>
                        </a:spcBef>
                        <a:buNone/>
                      </a:pPr>
                      <a:r>
                        <a:rPr lang="en"/>
                        <a:t>2</a:t>
                      </a:r>
                    </a:p>
                  </a:txBody>
                  <a:tcPr marL="91425" marR="91425" marT="91425" marB="91425"/>
                </a:tc>
                <a:tc>
                  <a:txBody>
                    <a:bodyPr/>
                    <a:lstStyle/>
                    <a:p>
                      <a:pPr lvl="0" rtl="0">
                        <a:spcBef>
                          <a:spcPts val="0"/>
                        </a:spcBef>
                        <a:buNone/>
                      </a:pPr>
                      <a:r>
                        <a:rPr lang="en"/>
                        <a:t>English</a:t>
                      </a:r>
                    </a:p>
                  </a:txBody>
                  <a:tcPr marL="91425" marR="91425" marT="91425" marB="91425"/>
                </a:tc>
                <a:tc>
                  <a:txBody>
                    <a:bodyPr/>
                    <a:lstStyle/>
                    <a:p>
                      <a:pPr lvl="0" rtl="0">
                        <a:spcBef>
                          <a:spcPts val="0"/>
                        </a:spcBef>
                        <a:buNone/>
                      </a:pPr>
                      <a:r>
                        <a:rPr lang="en"/>
                        <a:t>English</a:t>
                      </a:r>
                    </a:p>
                  </a:txBody>
                  <a:tcPr marL="91425" marR="91425" marT="91425" marB="91425"/>
                </a:tc>
                <a:extLst>
                  <a:ext uri="{0D108BD9-81ED-4DB2-BD59-A6C34878D82A}">
                    <a16:rowId xmlns:a16="http://schemas.microsoft.com/office/drawing/2014/main" val="10002"/>
                  </a:ext>
                </a:extLst>
              </a:tr>
              <a:tr h="381000">
                <a:tc>
                  <a:txBody>
                    <a:bodyPr/>
                    <a:lstStyle/>
                    <a:p>
                      <a:pPr lvl="0" rtl="0">
                        <a:spcBef>
                          <a:spcPts val="0"/>
                        </a:spcBef>
                        <a:buNone/>
                      </a:pPr>
                      <a:r>
                        <a:rPr lang="en"/>
                        <a:t>3</a:t>
                      </a:r>
                    </a:p>
                  </a:txBody>
                  <a:tcPr marL="91425" marR="91425" marT="91425" marB="91425"/>
                </a:tc>
                <a:tc>
                  <a:txBody>
                    <a:bodyPr/>
                    <a:lstStyle/>
                    <a:p>
                      <a:pPr lvl="0" rtl="0">
                        <a:spcBef>
                          <a:spcPts val="0"/>
                        </a:spcBef>
                        <a:buNone/>
                      </a:pPr>
                      <a:r>
                        <a:rPr lang="en"/>
                        <a:t>Science</a:t>
                      </a:r>
                    </a:p>
                  </a:txBody>
                  <a:tcPr marL="91425" marR="91425" marT="91425" marB="91425"/>
                </a:tc>
                <a:tc>
                  <a:txBody>
                    <a:bodyPr/>
                    <a:lstStyle/>
                    <a:p>
                      <a:pPr lvl="0" rtl="0">
                        <a:spcBef>
                          <a:spcPts val="0"/>
                        </a:spcBef>
                        <a:buNone/>
                      </a:pPr>
                      <a:r>
                        <a:rPr lang="en"/>
                        <a:t>Science</a:t>
                      </a:r>
                    </a:p>
                  </a:txBody>
                  <a:tcPr marL="91425" marR="91425" marT="91425" marB="91425"/>
                </a:tc>
                <a:extLst>
                  <a:ext uri="{0D108BD9-81ED-4DB2-BD59-A6C34878D82A}">
                    <a16:rowId xmlns:a16="http://schemas.microsoft.com/office/drawing/2014/main" val="10003"/>
                  </a:ext>
                </a:extLst>
              </a:tr>
              <a:tr h="381000">
                <a:tc>
                  <a:txBody>
                    <a:bodyPr/>
                    <a:lstStyle/>
                    <a:p>
                      <a:pPr lvl="0" rtl="0">
                        <a:spcBef>
                          <a:spcPts val="0"/>
                        </a:spcBef>
                        <a:buNone/>
                      </a:pPr>
                      <a:r>
                        <a:rPr lang="en"/>
                        <a:t>4</a:t>
                      </a:r>
                    </a:p>
                  </a:txBody>
                  <a:tcPr marL="91425" marR="91425" marT="91425" marB="91425"/>
                </a:tc>
                <a:tc>
                  <a:txBody>
                    <a:bodyPr/>
                    <a:lstStyle/>
                    <a:p>
                      <a:pPr lvl="0" rtl="0">
                        <a:spcBef>
                          <a:spcPts val="0"/>
                        </a:spcBef>
                        <a:buNone/>
                      </a:pPr>
                      <a:r>
                        <a:rPr lang="en"/>
                        <a:t>Social Studies</a:t>
                      </a:r>
                    </a:p>
                  </a:txBody>
                  <a:tcPr marL="91425" marR="91425" marT="91425" marB="91425"/>
                </a:tc>
                <a:tc>
                  <a:txBody>
                    <a:bodyPr/>
                    <a:lstStyle/>
                    <a:p>
                      <a:pPr lvl="0" rtl="0">
                        <a:spcBef>
                          <a:spcPts val="0"/>
                        </a:spcBef>
                        <a:buNone/>
                      </a:pPr>
                      <a:r>
                        <a:rPr lang="en"/>
                        <a:t>Social Studies</a:t>
                      </a:r>
                    </a:p>
                  </a:txBody>
                  <a:tcPr marL="91425" marR="91425" marT="91425" marB="91425"/>
                </a:tc>
                <a:extLst>
                  <a:ext uri="{0D108BD9-81ED-4DB2-BD59-A6C34878D82A}">
                    <a16:rowId xmlns:a16="http://schemas.microsoft.com/office/drawing/2014/main" val="10004"/>
                  </a:ext>
                </a:extLst>
              </a:tr>
              <a:tr h="381000">
                <a:tc>
                  <a:txBody>
                    <a:bodyPr/>
                    <a:lstStyle/>
                    <a:p>
                      <a:pPr lvl="0" rtl="0">
                        <a:spcBef>
                          <a:spcPts val="0"/>
                        </a:spcBef>
                        <a:buNone/>
                      </a:pPr>
                      <a:r>
                        <a:rPr lang="en"/>
                        <a:t>5</a:t>
                      </a:r>
                    </a:p>
                  </a:txBody>
                  <a:tcPr marL="91425" marR="91425" marT="91425" marB="91425"/>
                </a:tc>
                <a:tc>
                  <a:txBody>
                    <a:bodyPr/>
                    <a:lstStyle/>
                    <a:p>
                      <a:pPr lvl="0" rtl="0">
                        <a:spcBef>
                          <a:spcPts val="0"/>
                        </a:spcBef>
                        <a:buNone/>
                      </a:pPr>
                      <a:r>
                        <a:rPr lang="en"/>
                        <a:t>Health</a:t>
                      </a:r>
                    </a:p>
                  </a:txBody>
                  <a:tcPr marL="91425" marR="91425" marT="91425" marB="91425"/>
                </a:tc>
                <a:tc>
                  <a:txBody>
                    <a:bodyPr/>
                    <a:lstStyle/>
                    <a:p>
                      <a:pPr lvl="0" rtl="0">
                        <a:spcBef>
                          <a:spcPts val="0"/>
                        </a:spcBef>
                        <a:buNone/>
                      </a:pPr>
                      <a:r>
                        <a:rPr lang="en"/>
                        <a:t>PE</a:t>
                      </a:r>
                    </a:p>
                  </a:txBody>
                  <a:tcPr marL="91425" marR="91425" marT="91425" marB="91425"/>
                </a:tc>
                <a:extLst>
                  <a:ext uri="{0D108BD9-81ED-4DB2-BD59-A6C34878D82A}">
                    <a16:rowId xmlns:a16="http://schemas.microsoft.com/office/drawing/2014/main" val="10005"/>
                  </a:ext>
                </a:extLst>
              </a:tr>
              <a:tr h="332025">
                <a:tc>
                  <a:txBody>
                    <a:bodyPr/>
                    <a:lstStyle/>
                    <a:p>
                      <a:pPr lvl="0" rtl="0">
                        <a:spcBef>
                          <a:spcPts val="0"/>
                        </a:spcBef>
                        <a:buNone/>
                      </a:pPr>
                      <a:r>
                        <a:rPr lang="en"/>
                        <a:t>6</a:t>
                      </a:r>
                    </a:p>
                  </a:txBody>
                  <a:tcPr marL="91425" marR="91425" marT="91425" marB="91425"/>
                </a:tc>
                <a:tc>
                  <a:txBody>
                    <a:bodyPr/>
                    <a:lstStyle/>
                    <a:p>
                      <a:pPr lvl="0">
                        <a:spcBef>
                          <a:spcPts val="0"/>
                        </a:spcBef>
                        <a:buNone/>
                      </a:pPr>
                      <a:endParaRPr/>
                    </a:p>
                  </a:txBody>
                  <a:tcPr marL="91425" marR="91425" marT="91425" marB="91425">
                    <a:solidFill>
                      <a:srgbClr val="FFFF00"/>
                    </a:solidFill>
                  </a:tcPr>
                </a:tc>
                <a:tc>
                  <a:txBody>
                    <a:bodyPr/>
                    <a:lstStyle/>
                    <a:p>
                      <a:pPr lvl="0">
                        <a:spcBef>
                          <a:spcPts val="0"/>
                        </a:spcBef>
                        <a:buNone/>
                      </a:pPr>
                      <a:endParaRPr/>
                    </a:p>
                  </a:txBody>
                  <a:tcPr marL="91425" marR="91425" marT="91425" marB="91425">
                    <a:solidFill>
                      <a:srgbClr val="FFFF00"/>
                    </a:solidFill>
                  </a:tcPr>
                </a:tc>
                <a:extLst>
                  <a:ext uri="{0D108BD9-81ED-4DB2-BD59-A6C34878D82A}">
                    <a16:rowId xmlns:a16="http://schemas.microsoft.com/office/drawing/2014/main" val="10006"/>
                  </a:ext>
                </a:extLst>
              </a:tr>
            </a:tbl>
          </a:graphicData>
        </a:graphic>
      </p:graphicFrame>
      <p:pic>
        <p:nvPicPr>
          <p:cNvPr id="91" name="Shape 91" descr="Graduate, Graduation, School"/>
          <p:cNvPicPr preferRelativeResize="0"/>
          <p:nvPr/>
        </p:nvPicPr>
        <p:blipFill>
          <a:blip r:embed="rId3">
            <a:alphaModFix/>
          </a:blip>
          <a:stretch>
            <a:fillRect/>
          </a:stretch>
        </p:blipFill>
        <p:spPr>
          <a:xfrm>
            <a:off x="7796650" y="128325"/>
            <a:ext cx="1347350" cy="14100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lgn="ctr" rtl="0">
              <a:spcBef>
                <a:spcPts val="0"/>
              </a:spcBef>
              <a:buNone/>
            </a:pPr>
            <a:r>
              <a:rPr lang="en"/>
              <a:t>Sophomore Year</a:t>
            </a:r>
          </a:p>
        </p:txBody>
      </p:sp>
      <p:sp>
        <p:nvSpPr>
          <p:cNvPr id="97" name="Shape 97"/>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spcBef>
                <a:spcPts val="0"/>
              </a:spcBef>
              <a:buNone/>
            </a:pPr>
            <a:endParaRPr/>
          </a:p>
        </p:txBody>
      </p:sp>
      <p:graphicFrame>
        <p:nvGraphicFramePr>
          <p:cNvPr id="98" name="Shape 98"/>
          <p:cNvGraphicFramePr/>
          <p:nvPr/>
        </p:nvGraphicFramePr>
        <p:xfrm>
          <a:off x="952500" y="1238250"/>
          <a:ext cx="3000000" cy="3000000"/>
        </p:xfrm>
        <a:graphic>
          <a:graphicData uri="http://schemas.openxmlformats.org/drawingml/2006/table">
            <a:tbl>
              <a:tblPr>
                <a:noFill/>
                <a:tableStyleId>{3D52AAC9-92B2-4ADD-AB6C-7981E8E71243}</a:tableStyleId>
              </a:tblPr>
              <a:tblGrid>
                <a:gridCol w="958725">
                  <a:extLst>
                    <a:ext uri="{9D8B030D-6E8A-4147-A177-3AD203B41FA5}">
                      <a16:colId xmlns:a16="http://schemas.microsoft.com/office/drawing/2014/main" val="20000"/>
                    </a:ext>
                  </a:extLst>
                </a:gridCol>
                <a:gridCol w="2979725">
                  <a:extLst>
                    <a:ext uri="{9D8B030D-6E8A-4147-A177-3AD203B41FA5}">
                      <a16:colId xmlns:a16="http://schemas.microsoft.com/office/drawing/2014/main" val="20001"/>
                    </a:ext>
                  </a:extLst>
                </a:gridCol>
                <a:gridCol w="3300550">
                  <a:extLst>
                    <a:ext uri="{9D8B030D-6E8A-4147-A177-3AD203B41FA5}">
                      <a16:colId xmlns:a16="http://schemas.microsoft.com/office/drawing/2014/main" val="20002"/>
                    </a:ext>
                  </a:extLst>
                </a:gridCol>
              </a:tblGrid>
              <a:tr h="381000">
                <a:tc>
                  <a:txBody>
                    <a:bodyPr/>
                    <a:lstStyle/>
                    <a:p>
                      <a:pPr lvl="0" algn="ctr" rtl="0">
                        <a:spcBef>
                          <a:spcPts val="0"/>
                        </a:spcBef>
                        <a:buNone/>
                      </a:pPr>
                      <a:r>
                        <a:rPr lang="en"/>
                        <a:t>Hour</a:t>
                      </a:r>
                    </a:p>
                  </a:txBody>
                  <a:tcPr marL="91425" marR="91425" marT="91425" marB="91425"/>
                </a:tc>
                <a:tc>
                  <a:txBody>
                    <a:bodyPr/>
                    <a:lstStyle/>
                    <a:p>
                      <a:pPr lvl="0" algn="ctr" rtl="0">
                        <a:spcBef>
                          <a:spcPts val="0"/>
                        </a:spcBef>
                        <a:buNone/>
                      </a:pPr>
                      <a:r>
                        <a:rPr lang="en"/>
                        <a:t>Semester 1</a:t>
                      </a:r>
                    </a:p>
                  </a:txBody>
                  <a:tcPr marL="91425" marR="91425" marT="91425" marB="91425"/>
                </a:tc>
                <a:tc>
                  <a:txBody>
                    <a:bodyPr/>
                    <a:lstStyle/>
                    <a:p>
                      <a:pPr lvl="0" algn="ctr" rtl="0">
                        <a:spcBef>
                          <a:spcPts val="0"/>
                        </a:spcBef>
                        <a:buNone/>
                      </a:pPr>
                      <a:r>
                        <a:rPr lang="en"/>
                        <a:t>Semester 2</a:t>
                      </a:r>
                    </a:p>
                  </a:txBody>
                  <a:tcPr marL="91425" marR="91425" marT="91425" marB="91425"/>
                </a:tc>
                <a:extLst>
                  <a:ext uri="{0D108BD9-81ED-4DB2-BD59-A6C34878D82A}">
                    <a16:rowId xmlns:a16="http://schemas.microsoft.com/office/drawing/2014/main" val="10000"/>
                  </a:ext>
                </a:extLst>
              </a:tr>
              <a:tr h="381000">
                <a:tc>
                  <a:txBody>
                    <a:bodyPr/>
                    <a:lstStyle/>
                    <a:p>
                      <a:pPr lvl="0" rtl="0">
                        <a:spcBef>
                          <a:spcPts val="0"/>
                        </a:spcBef>
                        <a:buNone/>
                      </a:pPr>
                      <a:r>
                        <a:rPr lang="en"/>
                        <a:t>1</a:t>
                      </a:r>
                    </a:p>
                  </a:txBody>
                  <a:tcPr marL="91425" marR="91425" marT="91425" marB="91425"/>
                </a:tc>
                <a:tc>
                  <a:txBody>
                    <a:bodyPr/>
                    <a:lstStyle/>
                    <a:p>
                      <a:pPr lvl="0" rtl="0">
                        <a:spcBef>
                          <a:spcPts val="0"/>
                        </a:spcBef>
                        <a:buNone/>
                      </a:pPr>
                      <a:r>
                        <a:rPr lang="en"/>
                        <a:t>Math</a:t>
                      </a:r>
                    </a:p>
                  </a:txBody>
                  <a:tcPr marL="91425" marR="91425" marT="91425" marB="91425"/>
                </a:tc>
                <a:tc>
                  <a:txBody>
                    <a:bodyPr/>
                    <a:lstStyle/>
                    <a:p>
                      <a:pPr lvl="0" rtl="0">
                        <a:spcBef>
                          <a:spcPts val="0"/>
                        </a:spcBef>
                        <a:buNone/>
                      </a:pPr>
                      <a:r>
                        <a:rPr lang="en"/>
                        <a:t>Math</a:t>
                      </a:r>
                    </a:p>
                  </a:txBody>
                  <a:tcPr marL="91425" marR="91425" marT="91425" marB="91425"/>
                </a:tc>
                <a:extLst>
                  <a:ext uri="{0D108BD9-81ED-4DB2-BD59-A6C34878D82A}">
                    <a16:rowId xmlns:a16="http://schemas.microsoft.com/office/drawing/2014/main" val="10001"/>
                  </a:ext>
                </a:extLst>
              </a:tr>
              <a:tr h="381000">
                <a:tc>
                  <a:txBody>
                    <a:bodyPr/>
                    <a:lstStyle/>
                    <a:p>
                      <a:pPr lvl="0" rtl="0">
                        <a:spcBef>
                          <a:spcPts val="0"/>
                        </a:spcBef>
                        <a:buNone/>
                      </a:pPr>
                      <a:r>
                        <a:rPr lang="en"/>
                        <a:t>2</a:t>
                      </a:r>
                    </a:p>
                  </a:txBody>
                  <a:tcPr marL="91425" marR="91425" marT="91425" marB="91425"/>
                </a:tc>
                <a:tc>
                  <a:txBody>
                    <a:bodyPr/>
                    <a:lstStyle/>
                    <a:p>
                      <a:pPr lvl="0" rtl="0">
                        <a:spcBef>
                          <a:spcPts val="0"/>
                        </a:spcBef>
                        <a:buNone/>
                      </a:pPr>
                      <a:r>
                        <a:rPr lang="en"/>
                        <a:t>English</a:t>
                      </a:r>
                    </a:p>
                  </a:txBody>
                  <a:tcPr marL="91425" marR="91425" marT="91425" marB="91425"/>
                </a:tc>
                <a:tc>
                  <a:txBody>
                    <a:bodyPr/>
                    <a:lstStyle/>
                    <a:p>
                      <a:pPr lvl="0" rtl="0">
                        <a:spcBef>
                          <a:spcPts val="0"/>
                        </a:spcBef>
                        <a:buNone/>
                      </a:pPr>
                      <a:r>
                        <a:rPr lang="en"/>
                        <a:t>English</a:t>
                      </a:r>
                    </a:p>
                  </a:txBody>
                  <a:tcPr marL="91425" marR="91425" marT="91425" marB="91425"/>
                </a:tc>
                <a:extLst>
                  <a:ext uri="{0D108BD9-81ED-4DB2-BD59-A6C34878D82A}">
                    <a16:rowId xmlns:a16="http://schemas.microsoft.com/office/drawing/2014/main" val="10002"/>
                  </a:ext>
                </a:extLst>
              </a:tr>
              <a:tr h="381000">
                <a:tc>
                  <a:txBody>
                    <a:bodyPr/>
                    <a:lstStyle/>
                    <a:p>
                      <a:pPr lvl="0" rtl="0">
                        <a:spcBef>
                          <a:spcPts val="0"/>
                        </a:spcBef>
                        <a:buNone/>
                      </a:pPr>
                      <a:r>
                        <a:rPr lang="en"/>
                        <a:t>3</a:t>
                      </a:r>
                    </a:p>
                  </a:txBody>
                  <a:tcPr marL="91425" marR="91425" marT="91425" marB="91425"/>
                </a:tc>
                <a:tc>
                  <a:txBody>
                    <a:bodyPr/>
                    <a:lstStyle/>
                    <a:p>
                      <a:pPr lvl="0" rtl="0">
                        <a:spcBef>
                          <a:spcPts val="0"/>
                        </a:spcBef>
                        <a:buNone/>
                      </a:pPr>
                      <a:r>
                        <a:rPr lang="en"/>
                        <a:t>Science</a:t>
                      </a:r>
                    </a:p>
                  </a:txBody>
                  <a:tcPr marL="91425" marR="91425" marT="91425" marB="91425"/>
                </a:tc>
                <a:tc>
                  <a:txBody>
                    <a:bodyPr/>
                    <a:lstStyle/>
                    <a:p>
                      <a:pPr lvl="0" rtl="0">
                        <a:spcBef>
                          <a:spcPts val="0"/>
                        </a:spcBef>
                        <a:buNone/>
                      </a:pPr>
                      <a:r>
                        <a:rPr lang="en"/>
                        <a:t>Science</a:t>
                      </a:r>
                    </a:p>
                  </a:txBody>
                  <a:tcPr marL="91425" marR="91425" marT="91425" marB="91425"/>
                </a:tc>
                <a:extLst>
                  <a:ext uri="{0D108BD9-81ED-4DB2-BD59-A6C34878D82A}">
                    <a16:rowId xmlns:a16="http://schemas.microsoft.com/office/drawing/2014/main" val="10003"/>
                  </a:ext>
                </a:extLst>
              </a:tr>
              <a:tr h="381000">
                <a:tc>
                  <a:txBody>
                    <a:bodyPr/>
                    <a:lstStyle/>
                    <a:p>
                      <a:pPr lvl="0" rtl="0">
                        <a:spcBef>
                          <a:spcPts val="0"/>
                        </a:spcBef>
                        <a:buNone/>
                      </a:pPr>
                      <a:r>
                        <a:rPr lang="en"/>
                        <a:t>4</a:t>
                      </a:r>
                    </a:p>
                  </a:txBody>
                  <a:tcPr marL="91425" marR="91425" marT="91425" marB="91425"/>
                </a:tc>
                <a:tc>
                  <a:txBody>
                    <a:bodyPr/>
                    <a:lstStyle/>
                    <a:p>
                      <a:pPr lvl="0" rtl="0">
                        <a:spcBef>
                          <a:spcPts val="0"/>
                        </a:spcBef>
                        <a:buNone/>
                      </a:pPr>
                      <a:r>
                        <a:rPr lang="en"/>
                        <a:t>Social Studies</a:t>
                      </a:r>
                    </a:p>
                  </a:txBody>
                  <a:tcPr marL="91425" marR="91425" marT="91425" marB="91425"/>
                </a:tc>
                <a:tc>
                  <a:txBody>
                    <a:bodyPr/>
                    <a:lstStyle/>
                    <a:p>
                      <a:pPr lvl="0" rtl="0">
                        <a:spcBef>
                          <a:spcPts val="0"/>
                        </a:spcBef>
                        <a:buNone/>
                      </a:pPr>
                      <a:r>
                        <a:rPr lang="en"/>
                        <a:t>Social Studies</a:t>
                      </a:r>
                    </a:p>
                  </a:txBody>
                  <a:tcPr marL="91425" marR="91425" marT="91425" marB="91425"/>
                </a:tc>
                <a:extLst>
                  <a:ext uri="{0D108BD9-81ED-4DB2-BD59-A6C34878D82A}">
                    <a16:rowId xmlns:a16="http://schemas.microsoft.com/office/drawing/2014/main" val="10004"/>
                  </a:ext>
                </a:extLst>
              </a:tr>
              <a:tr h="381000">
                <a:tc>
                  <a:txBody>
                    <a:bodyPr/>
                    <a:lstStyle/>
                    <a:p>
                      <a:pPr lvl="0" rtl="0">
                        <a:spcBef>
                          <a:spcPts val="0"/>
                        </a:spcBef>
                        <a:buNone/>
                      </a:pPr>
                      <a:r>
                        <a:rPr lang="en"/>
                        <a:t>5</a:t>
                      </a:r>
                    </a:p>
                  </a:txBody>
                  <a:tcPr marL="91425" marR="91425" marT="91425" marB="91425"/>
                </a:tc>
                <a:tc>
                  <a:txBody>
                    <a:bodyPr/>
                    <a:lstStyle/>
                    <a:p>
                      <a:pPr lvl="0" rtl="0">
                        <a:spcBef>
                          <a:spcPts val="0"/>
                        </a:spcBef>
                        <a:buNone/>
                      </a:pPr>
                      <a:endParaRPr/>
                    </a:p>
                  </a:txBody>
                  <a:tcPr marL="91425" marR="91425" marT="91425" marB="91425">
                    <a:solidFill>
                      <a:srgbClr val="FFFF00"/>
                    </a:solidFill>
                  </a:tcPr>
                </a:tc>
                <a:tc>
                  <a:txBody>
                    <a:bodyPr/>
                    <a:lstStyle/>
                    <a:p>
                      <a:pPr lvl="0" rtl="0">
                        <a:spcBef>
                          <a:spcPts val="0"/>
                        </a:spcBef>
                        <a:buNone/>
                      </a:pPr>
                      <a:endParaRPr/>
                    </a:p>
                  </a:txBody>
                  <a:tcPr marL="91425" marR="91425" marT="91425" marB="91425">
                    <a:solidFill>
                      <a:srgbClr val="FFFF00"/>
                    </a:solidFill>
                  </a:tcPr>
                </a:tc>
                <a:extLst>
                  <a:ext uri="{0D108BD9-81ED-4DB2-BD59-A6C34878D82A}">
                    <a16:rowId xmlns:a16="http://schemas.microsoft.com/office/drawing/2014/main" val="10005"/>
                  </a:ext>
                </a:extLst>
              </a:tr>
              <a:tr h="332025">
                <a:tc>
                  <a:txBody>
                    <a:bodyPr/>
                    <a:lstStyle/>
                    <a:p>
                      <a:pPr lvl="0" rtl="0">
                        <a:spcBef>
                          <a:spcPts val="0"/>
                        </a:spcBef>
                        <a:buNone/>
                      </a:pPr>
                      <a:r>
                        <a:rPr lang="en"/>
                        <a:t>6</a:t>
                      </a:r>
                    </a:p>
                  </a:txBody>
                  <a:tcPr marL="91425" marR="91425" marT="91425" marB="91425"/>
                </a:tc>
                <a:tc>
                  <a:txBody>
                    <a:bodyPr/>
                    <a:lstStyle/>
                    <a:p>
                      <a:pPr lvl="0" rtl="0">
                        <a:spcBef>
                          <a:spcPts val="0"/>
                        </a:spcBef>
                        <a:buNone/>
                      </a:pPr>
                      <a:endParaRPr/>
                    </a:p>
                  </a:txBody>
                  <a:tcPr marL="91425" marR="91425" marT="91425" marB="91425">
                    <a:solidFill>
                      <a:srgbClr val="FFFF00"/>
                    </a:solidFill>
                  </a:tcPr>
                </a:tc>
                <a:tc>
                  <a:txBody>
                    <a:bodyPr/>
                    <a:lstStyle/>
                    <a:p>
                      <a:pPr lvl="0" rtl="0">
                        <a:spcBef>
                          <a:spcPts val="0"/>
                        </a:spcBef>
                        <a:buNone/>
                      </a:pPr>
                      <a:endParaRPr/>
                    </a:p>
                  </a:txBody>
                  <a:tcPr marL="91425" marR="91425" marT="91425" marB="91425">
                    <a:solidFill>
                      <a:srgbClr val="FFFF00"/>
                    </a:solidFill>
                  </a:tcPr>
                </a:tc>
                <a:extLst>
                  <a:ext uri="{0D108BD9-81ED-4DB2-BD59-A6C34878D82A}">
                    <a16:rowId xmlns:a16="http://schemas.microsoft.com/office/drawing/2014/main" val="10006"/>
                  </a:ext>
                </a:extLst>
              </a:tr>
            </a:tbl>
          </a:graphicData>
        </a:graphic>
      </p:graphicFrame>
      <p:pic>
        <p:nvPicPr>
          <p:cNvPr id="99" name="Shape 99" descr="Graduate, Graduation, School"/>
          <p:cNvPicPr preferRelativeResize="0"/>
          <p:nvPr/>
        </p:nvPicPr>
        <p:blipFill>
          <a:blip r:embed="rId3">
            <a:alphaModFix/>
          </a:blip>
          <a:stretch>
            <a:fillRect/>
          </a:stretch>
        </p:blipFill>
        <p:spPr>
          <a:xfrm>
            <a:off x="7796650" y="128325"/>
            <a:ext cx="1347350" cy="14100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lgn="ctr" rtl="0">
              <a:spcBef>
                <a:spcPts val="0"/>
              </a:spcBef>
              <a:buNone/>
            </a:pPr>
            <a:r>
              <a:rPr lang="en"/>
              <a:t>Junior  Year</a:t>
            </a:r>
          </a:p>
        </p:txBody>
      </p:sp>
      <p:sp>
        <p:nvSpPr>
          <p:cNvPr id="105" name="Shape 105"/>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spcBef>
                <a:spcPts val="0"/>
              </a:spcBef>
              <a:buNone/>
            </a:pPr>
            <a:endParaRPr/>
          </a:p>
        </p:txBody>
      </p:sp>
      <p:graphicFrame>
        <p:nvGraphicFramePr>
          <p:cNvPr id="106" name="Shape 106"/>
          <p:cNvGraphicFramePr/>
          <p:nvPr/>
        </p:nvGraphicFramePr>
        <p:xfrm>
          <a:off x="952500" y="1238250"/>
          <a:ext cx="3000000" cy="3000000"/>
        </p:xfrm>
        <a:graphic>
          <a:graphicData uri="http://schemas.openxmlformats.org/drawingml/2006/table">
            <a:tbl>
              <a:tblPr>
                <a:noFill/>
                <a:tableStyleId>{3D52AAC9-92B2-4ADD-AB6C-7981E8E71243}</a:tableStyleId>
              </a:tblPr>
              <a:tblGrid>
                <a:gridCol w="958725">
                  <a:extLst>
                    <a:ext uri="{9D8B030D-6E8A-4147-A177-3AD203B41FA5}">
                      <a16:colId xmlns:a16="http://schemas.microsoft.com/office/drawing/2014/main" val="20000"/>
                    </a:ext>
                  </a:extLst>
                </a:gridCol>
                <a:gridCol w="2979725">
                  <a:extLst>
                    <a:ext uri="{9D8B030D-6E8A-4147-A177-3AD203B41FA5}">
                      <a16:colId xmlns:a16="http://schemas.microsoft.com/office/drawing/2014/main" val="20001"/>
                    </a:ext>
                  </a:extLst>
                </a:gridCol>
                <a:gridCol w="3300550">
                  <a:extLst>
                    <a:ext uri="{9D8B030D-6E8A-4147-A177-3AD203B41FA5}">
                      <a16:colId xmlns:a16="http://schemas.microsoft.com/office/drawing/2014/main" val="20002"/>
                    </a:ext>
                  </a:extLst>
                </a:gridCol>
              </a:tblGrid>
              <a:tr h="381000">
                <a:tc>
                  <a:txBody>
                    <a:bodyPr/>
                    <a:lstStyle/>
                    <a:p>
                      <a:pPr lvl="0" algn="ctr" rtl="0">
                        <a:spcBef>
                          <a:spcPts val="0"/>
                        </a:spcBef>
                        <a:buNone/>
                      </a:pPr>
                      <a:r>
                        <a:rPr lang="en"/>
                        <a:t>Hour</a:t>
                      </a:r>
                    </a:p>
                  </a:txBody>
                  <a:tcPr marL="91425" marR="91425" marT="91425" marB="91425"/>
                </a:tc>
                <a:tc>
                  <a:txBody>
                    <a:bodyPr/>
                    <a:lstStyle/>
                    <a:p>
                      <a:pPr lvl="0" algn="ctr" rtl="0">
                        <a:spcBef>
                          <a:spcPts val="0"/>
                        </a:spcBef>
                        <a:buNone/>
                      </a:pPr>
                      <a:r>
                        <a:rPr lang="en"/>
                        <a:t>Semester 1</a:t>
                      </a:r>
                    </a:p>
                  </a:txBody>
                  <a:tcPr marL="91425" marR="91425" marT="91425" marB="91425"/>
                </a:tc>
                <a:tc>
                  <a:txBody>
                    <a:bodyPr/>
                    <a:lstStyle/>
                    <a:p>
                      <a:pPr lvl="0" algn="ctr" rtl="0">
                        <a:spcBef>
                          <a:spcPts val="0"/>
                        </a:spcBef>
                        <a:buNone/>
                      </a:pPr>
                      <a:r>
                        <a:rPr lang="en"/>
                        <a:t>Semester 2</a:t>
                      </a:r>
                    </a:p>
                  </a:txBody>
                  <a:tcPr marL="91425" marR="91425" marT="91425" marB="91425"/>
                </a:tc>
                <a:extLst>
                  <a:ext uri="{0D108BD9-81ED-4DB2-BD59-A6C34878D82A}">
                    <a16:rowId xmlns:a16="http://schemas.microsoft.com/office/drawing/2014/main" val="10000"/>
                  </a:ext>
                </a:extLst>
              </a:tr>
              <a:tr h="381000">
                <a:tc>
                  <a:txBody>
                    <a:bodyPr/>
                    <a:lstStyle/>
                    <a:p>
                      <a:pPr lvl="0" rtl="0">
                        <a:spcBef>
                          <a:spcPts val="0"/>
                        </a:spcBef>
                        <a:buNone/>
                      </a:pPr>
                      <a:r>
                        <a:rPr lang="en"/>
                        <a:t>1</a:t>
                      </a:r>
                    </a:p>
                  </a:txBody>
                  <a:tcPr marL="91425" marR="91425" marT="91425" marB="91425"/>
                </a:tc>
                <a:tc>
                  <a:txBody>
                    <a:bodyPr/>
                    <a:lstStyle/>
                    <a:p>
                      <a:pPr lvl="0" rtl="0">
                        <a:spcBef>
                          <a:spcPts val="0"/>
                        </a:spcBef>
                        <a:buNone/>
                      </a:pPr>
                      <a:r>
                        <a:rPr lang="en"/>
                        <a:t>Math</a:t>
                      </a:r>
                    </a:p>
                  </a:txBody>
                  <a:tcPr marL="91425" marR="91425" marT="91425" marB="91425"/>
                </a:tc>
                <a:tc>
                  <a:txBody>
                    <a:bodyPr/>
                    <a:lstStyle/>
                    <a:p>
                      <a:pPr lvl="0" rtl="0">
                        <a:spcBef>
                          <a:spcPts val="0"/>
                        </a:spcBef>
                        <a:buNone/>
                      </a:pPr>
                      <a:r>
                        <a:rPr lang="en"/>
                        <a:t>Math</a:t>
                      </a:r>
                    </a:p>
                  </a:txBody>
                  <a:tcPr marL="91425" marR="91425" marT="91425" marB="91425"/>
                </a:tc>
                <a:extLst>
                  <a:ext uri="{0D108BD9-81ED-4DB2-BD59-A6C34878D82A}">
                    <a16:rowId xmlns:a16="http://schemas.microsoft.com/office/drawing/2014/main" val="10001"/>
                  </a:ext>
                </a:extLst>
              </a:tr>
              <a:tr h="381000">
                <a:tc>
                  <a:txBody>
                    <a:bodyPr/>
                    <a:lstStyle/>
                    <a:p>
                      <a:pPr lvl="0" rtl="0">
                        <a:spcBef>
                          <a:spcPts val="0"/>
                        </a:spcBef>
                        <a:buNone/>
                      </a:pPr>
                      <a:r>
                        <a:rPr lang="en"/>
                        <a:t>2</a:t>
                      </a:r>
                    </a:p>
                  </a:txBody>
                  <a:tcPr marL="91425" marR="91425" marT="91425" marB="91425"/>
                </a:tc>
                <a:tc>
                  <a:txBody>
                    <a:bodyPr/>
                    <a:lstStyle/>
                    <a:p>
                      <a:pPr lvl="0" rtl="0">
                        <a:spcBef>
                          <a:spcPts val="0"/>
                        </a:spcBef>
                        <a:buNone/>
                      </a:pPr>
                      <a:r>
                        <a:rPr lang="en"/>
                        <a:t>English</a:t>
                      </a:r>
                    </a:p>
                  </a:txBody>
                  <a:tcPr marL="91425" marR="91425" marT="91425" marB="91425"/>
                </a:tc>
                <a:tc>
                  <a:txBody>
                    <a:bodyPr/>
                    <a:lstStyle/>
                    <a:p>
                      <a:pPr lvl="0" rtl="0">
                        <a:spcBef>
                          <a:spcPts val="0"/>
                        </a:spcBef>
                        <a:buNone/>
                      </a:pPr>
                      <a:r>
                        <a:rPr lang="en"/>
                        <a:t>English</a:t>
                      </a:r>
                    </a:p>
                  </a:txBody>
                  <a:tcPr marL="91425" marR="91425" marT="91425" marB="91425"/>
                </a:tc>
                <a:extLst>
                  <a:ext uri="{0D108BD9-81ED-4DB2-BD59-A6C34878D82A}">
                    <a16:rowId xmlns:a16="http://schemas.microsoft.com/office/drawing/2014/main" val="10002"/>
                  </a:ext>
                </a:extLst>
              </a:tr>
              <a:tr h="381000">
                <a:tc>
                  <a:txBody>
                    <a:bodyPr/>
                    <a:lstStyle/>
                    <a:p>
                      <a:pPr lvl="0" rtl="0">
                        <a:spcBef>
                          <a:spcPts val="0"/>
                        </a:spcBef>
                        <a:buNone/>
                      </a:pPr>
                      <a:r>
                        <a:rPr lang="en"/>
                        <a:t>3</a:t>
                      </a:r>
                    </a:p>
                  </a:txBody>
                  <a:tcPr marL="91425" marR="91425" marT="91425" marB="91425"/>
                </a:tc>
                <a:tc>
                  <a:txBody>
                    <a:bodyPr/>
                    <a:lstStyle/>
                    <a:p>
                      <a:pPr lvl="0" rtl="0">
                        <a:spcBef>
                          <a:spcPts val="0"/>
                        </a:spcBef>
                        <a:buNone/>
                      </a:pPr>
                      <a:r>
                        <a:rPr lang="en"/>
                        <a:t>Science</a:t>
                      </a:r>
                    </a:p>
                  </a:txBody>
                  <a:tcPr marL="91425" marR="91425" marT="91425" marB="91425"/>
                </a:tc>
                <a:tc>
                  <a:txBody>
                    <a:bodyPr/>
                    <a:lstStyle/>
                    <a:p>
                      <a:pPr lvl="0" rtl="0">
                        <a:spcBef>
                          <a:spcPts val="0"/>
                        </a:spcBef>
                        <a:buNone/>
                      </a:pPr>
                      <a:r>
                        <a:rPr lang="en"/>
                        <a:t>Science</a:t>
                      </a:r>
                    </a:p>
                  </a:txBody>
                  <a:tcPr marL="91425" marR="91425" marT="91425" marB="91425"/>
                </a:tc>
                <a:extLst>
                  <a:ext uri="{0D108BD9-81ED-4DB2-BD59-A6C34878D82A}">
                    <a16:rowId xmlns:a16="http://schemas.microsoft.com/office/drawing/2014/main" val="10003"/>
                  </a:ext>
                </a:extLst>
              </a:tr>
              <a:tr h="381000">
                <a:tc>
                  <a:txBody>
                    <a:bodyPr/>
                    <a:lstStyle/>
                    <a:p>
                      <a:pPr lvl="0" rtl="0">
                        <a:spcBef>
                          <a:spcPts val="0"/>
                        </a:spcBef>
                        <a:buNone/>
                      </a:pPr>
                      <a:r>
                        <a:rPr lang="en"/>
                        <a:t>4</a:t>
                      </a:r>
                    </a:p>
                  </a:txBody>
                  <a:tcPr marL="91425" marR="91425" marT="91425" marB="91425"/>
                </a:tc>
                <a:tc>
                  <a:txBody>
                    <a:bodyPr/>
                    <a:lstStyle/>
                    <a:p>
                      <a:pPr lvl="0" rtl="0">
                        <a:spcBef>
                          <a:spcPts val="0"/>
                        </a:spcBef>
                        <a:buNone/>
                      </a:pPr>
                      <a:r>
                        <a:rPr lang="en"/>
                        <a:t>Social Studies</a:t>
                      </a:r>
                    </a:p>
                  </a:txBody>
                  <a:tcPr marL="91425" marR="91425" marT="91425" marB="91425"/>
                </a:tc>
                <a:tc>
                  <a:txBody>
                    <a:bodyPr/>
                    <a:lstStyle/>
                    <a:p>
                      <a:pPr lvl="0" rtl="0">
                        <a:spcBef>
                          <a:spcPts val="0"/>
                        </a:spcBef>
                        <a:buNone/>
                      </a:pPr>
                      <a:r>
                        <a:rPr lang="en"/>
                        <a:t>Social Studies</a:t>
                      </a:r>
                    </a:p>
                  </a:txBody>
                  <a:tcPr marL="91425" marR="91425" marT="91425" marB="91425"/>
                </a:tc>
                <a:extLst>
                  <a:ext uri="{0D108BD9-81ED-4DB2-BD59-A6C34878D82A}">
                    <a16:rowId xmlns:a16="http://schemas.microsoft.com/office/drawing/2014/main" val="10004"/>
                  </a:ext>
                </a:extLst>
              </a:tr>
              <a:tr h="381000">
                <a:tc>
                  <a:txBody>
                    <a:bodyPr/>
                    <a:lstStyle/>
                    <a:p>
                      <a:pPr lvl="0" rtl="0">
                        <a:spcBef>
                          <a:spcPts val="0"/>
                        </a:spcBef>
                        <a:buNone/>
                      </a:pPr>
                      <a:r>
                        <a:rPr lang="en"/>
                        <a:t>5</a:t>
                      </a:r>
                    </a:p>
                  </a:txBody>
                  <a:tcPr marL="91425" marR="91425" marT="91425" marB="91425"/>
                </a:tc>
                <a:tc>
                  <a:txBody>
                    <a:bodyPr/>
                    <a:lstStyle/>
                    <a:p>
                      <a:pPr lvl="0" rtl="0">
                        <a:spcBef>
                          <a:spcPts val="0"/>
                        </a:spcBef>
                        <a:buNone/>
                      </a:pPr>
                      <a:endParaRPr/>
                    </a:p>
                  </a:txBody>
                  <a:tcPr marL="91425" marR="91425" marT="91425" marB="91425">
                    <a:solidFill>
                      <a:srgbClr val="FFFF00"/>
                    </a:solidFill>
                  </a:tcPr>
                </a:tc>
                <a:tc>
                  <a:txBody>
                    <a:bodyPr/>
                    <a:lstStyle/>
                    <a:p>
                      <a:pPr lvl="0" rtl="0">
                        <a:spcBef>
                          <a:spcPts val="0"/>
                        </a:spcBef>
                        <a:buNone/>
                      </a:pPr>
                      <a:endParaRPr/>
                    </a:p>
                  </a:txBody>
                  <a:tcPr marL="91425" marR="91425" marT="91425" marB="91425">
                    <a:solidFill>
                      <a:srgbClr val="FFFF00"/>
                    </a:solidFill>
                  </a:tcPr>
                </a:tc>
                <a:extLst>
                  <a:ext uri="{0D108BD9-81ED-4DB2-BD59-A6C34878D82A}">
                    <a16:rowId xmlns:a16="http://schemas.microsoft.com/office/drawing/2014/main" val="10005"/>
                  </a:ext>
                </a:extLst>
              </a:tr>
              <a:tr h="332025">
                <a:tc>
                  <a:txBody>
                    <a:bodyPr/>
                    <a:lstStyle/>
                    <a:p>
                      <a:pPr lvl="0" rtl="0">
                        <a:spcBef>
                          <a:spcPts val="0"/>
                        </a:spcBef>
                        <a:buNone/>
                      </a:pPr>
                      <a:r>
                        <a:rPr lang="en"/>
                        <a:t>6</a:t>
                      </a:r>
                    </a:p>
                  </a:txBody>
                  <a:tcPr marL="91425" marR="91425" marT="91425" marB="91425"/>
                </a:tc>
                <a:tc>
                  <a:txBody>
                    <a:bodyPr/>
                    <a:lstStyle/>
                    <a:p>
                      <a:pPr lvl="0" rtl="0">
                        <a:spcBef>
                          <a:spcPts val="0"/>
                        </a:spcBef>
                        <a:buNone/>
                      </a:pPr>
                      <a:endParaRPr/>
                    </a:p>
                  </a:txBody>
                  <a:tcPr marL="91425" marR="91425" marT="91425" marB="91425">
                    <a:solidFill>
                      <a:srgbClr val="FFFF00"/>
                    </a:solidFill>
                  </a:tcPr>
                </a:tc>
                <a:tc>
                  <a:txBody>
                    <a:bodyPr/>
                    <a:lstStyle/>
                    <a:p>
                      <a:pPr lvl="0" rtl="0">
                        <a:spcBef>
                          <a:spcPts val="0"/>
                        </a:spcBef>
                        <a:buNone/>
                      </a:pPr>
                      <a:endParaRPr/>
                    </a:p>
                  </a:txBody>
                  <a:tcPr marL="91425" marR="91425" marT="91425" marB="91425">
                    <a:solidFill>
                      <a:srgbClr val="FFFF00"/>
                    </a:solidFill>
                  </a:tcPr>
                </a:tc>
                <a:extLst>
                  <a:ext uri="{0D108BD9-81ED-4DB2-BD59-A6C34878D82A}">
                    <a16:rowId xmlns:a16="http://schemas.microsoft.com/office/drawing/2014/main" val="10006"/>
                  </a:ext>
                </a:extLst>
              </a:tr>
            </a:tbl>
          </a:graphicData>
        </a:graphic>
      </p:graphicFrame>
      <p:pic>
        <p:nvPicPr>
          <p:cNvPr id="107" name="Shape 107" descr="Graduate, Graduation, School"/>
          <p:cNvPicPr preferRelativeResize="0"/>
          <p:nvPr/>
        </p:nvPicPr>
        <p:blipFill>
          <a:blip r:embed="rId3">
            <a:alphaModFix/>
          </a:blip>
          <a:stretch>
            <a:fillRect/>
          </a:stretch>
        </p:blipFill>
        <p:spPr>
          <a:xfrm>
            <a:off x="7796650" y="128325"/>
            <a:ext cx="1347350" cy="14100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lgn="ctr" rtl="0">
              <a:spcBef>
                <a:spcPts val="0"/>
              </a:spcBef>
              <a:buNone/>
            </a:pPr>
            <a:r>
              <a:rPr lang="en"/>
              <a:t>Senior Year</a:t>
            </a:r>
          </a:p>
        </p:txBody>
      </p:sp>
      <p:sp>
        <p:nvSpPr>
          <p:cNvPr id="113" name="Shape 113"/>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spcBef>
                <a:spcPts val="0"/>
              </a:spcBef>
              <a:buNone/>
            </a:pPr>
            <a:endParaRPr/>
          </a:p>
        </p:txBody>
      </p:sp>
      <p:graphicFrame>
        <p:nvGraphicFramePr>
          <p:cNvPr id="114" name="Shape 114"/>
          <p:cNvGraphicFramePr/>
          <p:nvPr/>
        </p:nvGraphicFramePr>
        <p:xfrm>
          <a:off x="952500" y="1238250"/>
          <a:ext cx="3000000" cy="3000000"/>
        </p:xfrm>
        <a:graphic>
          <a:graphicData uri="http://schemas.openxmlformats.org/drawingml/2006/table">
            <a:tbl>
              <a:tblPr>
                <a:noFill/>
                <a:tableStyleId>{3D52AAC9-92B2-4ADD-AB6C-7981E8E71243}</a:tableStyleId>
              </a:tblPr>
              <a:tblGrid>
                <a:gridCol w="958725">
                  <a:extLst>
                    <a:ext uri="{9D8B030D-6E8A-4147-A177-3AD203B41FA5}">
                      <a16:colId xmlns:a16="http://schemas.microsoft.com/office/drawing/2014/main" val="20000"/>
                    </a:ext>
                  </a:extLst>
                </a:gridCol>
                <a:gridCol w="2979725">
                  <a:extLst>
                    <a:ext uri="{9D8B030D-6E8A-4147-A177-3AD203B41FA5}">
                      <a16:colId xmlns:a16="http://schemas.microsoft.com/office/drawing/2014/main" val="20001"/>
                    </a:ext>
                  </a:extLst>
                </a:gridCol>
                <a:gridCol w="3300550">
                  <a:extLst>
                    <a:ext uri="{9D8B030D-6E8A-4147-A177-3AD203B41FA5}">
                      <a16:colId xmlns:a16="http://schemas.microsoft.com/office/drawing/2014/main" val="20002"/>
                    </a:ext>
                  </a:extLst>
                </a:gridCol>
              </a:tblGrid>
              <a:tr h="381000">
                <a:tc>
                  <a:txBody>
                    <a:bodyPr/>
                    <a:lstStyle/>
                    <a:p>
                      <a:pPr lvl="0" algn="ctr" rtl="0">
                        <a:spcBef>
                          <a:spcPts val="0"/>
                        </a:spcBef>
                        <a:buNone/>
                      </a:pPr>
                      <a:r>
                        <a:rPr lang="en"/>
                        <a:t>Hour</a:t>
                      </a:r>
                    </a:p>
                  </a:txBody>
                  <a:tcPr marL="91425" marR="91425" marT="91425" marB="91425"/>
                </a:tc>
                <a:tc>
                  <a:txBody>
                    <a:bodyPr/>
                    <a:lstStyle/>
                    <a:p>
                      <a:pPr lvl="0" algn="ctr" rtl="0">
                        <a:spcBef>
                          <a:spcPts val="0"/>
                        </a:spcBef>
                        <a:buNone/>
                      </a:pPr>
                      <a:r>
                        <a:rPr lang="en"/>
                        <a:t>Semester 1</a:t>
                      </a:r>
                    </a:p>
                  </a:txBody>
                  <a:tcPr marL="91425" marR="91425" marT="91425" marB="91425"/>
                </a:tc>
                <a:tc>
                  <a:txBody>
                    <a:bodyPr/>
                    <a:lstStyle/>
                    <a:p>
                      <a:pPr lvl="0" algn="ctr" rtl="0">
                        <a:spcBef>
                          <a:spcPts val="0"/>
                        </a:spcBef>
                        <a:buNone/>
                      </a:pPr>
                      <a:r>
                        <a:rPr lang="en"/>
                        <a:t>Semester 2</a:t>
                      </a:r>
                    </a:p>
                  </a:txBody>
                  <a:tcPr marL="91425" marR="91425" marT="91425" marB="91425"/>
                </a:tc>
                <a:extLst>
                  <a:ext uri="{0D108BD9-81ED-4DB2-BD59-A6C34878D82A}">
                    <a16:rowId xmlns:a16="http://schemas.microsoft.com/office/drawing/2014/main" val="10000"/>
                  </a:ext>
                </a:extLst>
              </a:tr>
              <a:tr h="381000">
                <a:tc>
                  <a:txBody>
                    <a:bodyPr/>
                    <a:lstStyle/>
                    <a:p>
                      <a:pPr lvl="0" rtl="0">
                        <a:spcBef>
                          <a:spcPts val="0"/>
                        </a:spcBef>
                        <a:buNone/>
                      </a:pPr>
                      <a:r>
                        <a:rPr lang="en"/>
                        <a:t>1</a:t>
                      </a:r>
                    </a:p>
                  </a:txBody>
                  <a:tcPr marL="91425" marR="91425" marT="91425" marB="91425"/>
                </a:tc>
                <a:tc>
                  <a:txBody>
                    <a:bodyPr/>
                    <a:lstStyle/>
                    <a:p>
                      <a:pPr lvl="0" rtl="0">
                        <a:spcBef>
                          <a:spcPts val="0"/>
                        </a:spcBef>
                        <a:buNone/>
                      </a:pPr>
                      <a:r>
                        <a:rPr lang="en"/>
                        <a:t>Math</a:t>
                      </a:r>
                    </a:p>
                  </a:txBody>
                  <a:tcPr marL="91425" marR="91425" marT="91425" marB="91425"/>
                </a:tc>
                <a:tc>
                  <a:txBody>
                    <a:bodyPr/>
                    <a:lstStyle/>
                    <a:p>
                      <a:pPr lvl="0" rtl="0">
                        <a:spcBef>
                          <a:spcPts val="0"/>
                        </a:spcBef>
                        <a:buNone/>
                      </a:pPr>
                      <a:r>
                        <a:rPr lang="en"/>
                        <a:t>Math</a:t>
                      </a:r>
                    </a:p>
                  </a:txBody>
                  <a:tcPr marL="91425" marR="91425" marT="91425" marB="91425"/>
                </a:tc>
                <a:extLst>
                  <a:ext uri="{0D108BD9-81ED-4DB2-BD59-A6C34878D82A}">
                    <a16:rowId xmlns:a16="http://schemas.microsoft.com/office/drawing/2014/main" val="10001"/>
                  </a:ext>
                </a:extLst>
              </a:tr>
              <a:tr h="381000">
                <a:tc>
                  <a:txBody>
                    <a:bodyPr/>
                    <a:lstStyle/>
                    <a:p>
                      <a:pPr lvl="0" rtl="0">
                        <a:spcBef>
                          <a:spcPts val="0"/>
                        </a:spcBef>
                        <a:buNone/>
                      </a:pPr>
                      <a:r>
                        <a:rPr lang="en"/>
                        <a:t>2</a:t>
                      </a:r>
                    </a:p>
                  </a:txBody>
                  <a:tcPr marL="91425" marR="91425" marT="91425" marB="91425"/>
                </a:tc>
                <a:tc>
                  <a:txBody>
                    <a:bodyPr/>
                    <a:lstStyle/>
                    <a:p>
                      <a:pPr lvl="0" rtl="0">
                        <a:spcBef>
                          <a:spcPts val="0"/>
                        </a:spcBef>
                        <a:buNone/>
                      </a:pPr>
                      <a:r>
                        <a:rPr lang="en"/>
                        <a:t>English</a:t>
                      </a:r>
                    </a:p>
                  </a:txBody>
                  <a:tcPr marL="91425" marR="91425" marT="91425" marB="91425"/>
                </a:tc>
                <a:tc>
                  <a:txBody>
                    <a:bodyPr/>
                    <a:lstStyle/>
                    <a:p>
                      <a:pPr lvl="0" rtl="0">
                        <a:spcBef>
                          <a:spcPts val="0"/>
                        </a:spcBef>
                        <a:buNone/>
                      </a:pPr>
                      <a:r>
                        <a:rPr lang="en"/>
                        <a:t>English</a:t>
                      </a:r>
                    </a:p>
                  </a:txBody>
                  <a:tcPr marL="91425" marR="91425" marT="91425" marB="91425"/>
                </a:tc>
                <a:extLst>
                  <a:ext uri="{0D108BD9-81ED-4DB2-BD59-A6C34878D82A}">
                    <a16:rowId xmlns:a16="http://schemas.microsoft.com/office/drawing/2014/main" val="10002"/>
                  </a:ext>
                </a:extLst>
              </a:tr>
              <a:tr h="381000">
                <a:tc>
                  <a:txBody>
                    <a:bodyPr/>
                    <a:lstStyle/>
                    <a:p>
                      <a:pPr lvl="0" rtl="0">
                        <a:spcBef>
                          <a:spcPts val="0"/>
                        </a:spcBef>
                        <a:buNone/>
                      </a:pPr>
                      <a:r>
                        <a:rPr lang="en"/>
                        <a:t>3</a:t>
                      </a:r>
                    </a:p>
                  </a:txBody>
                  <a:tcPr marL="91425" marR="91425" marT="91425" marB="91425"/>
                </a:tc>
                <a:tc>
                  <a:txBody>
                    <a:bodyPr/>
                    <a:lstStyle/>
                    <a:p>
                      <a:pPr lvl="0" rtl="0">
                        <a:spcBef>
                          <a:spcPts val="0"/>
                        </a:spcBef>
                        <a:buNone/>
                      </a:pPr>
                      <a:r>
                        <a:rPr lang="en"/>
                        <a:t>Senior Portfolio</a:t>
                      </a:r>
                    </a:p>
                  </a:txBody>
                  <a:tcPr marL="91425" marR="91425" marT="91425" marB="91425"/>
                </a:tc>
                <a:tc>
                  <a:txBody>
                    <a:bodyPr/>
                    <a:lstStyle/>
                    <a:p>
                      <a:pPr lvl="0" rtl="0">
                        <a:spcBef>
                          <a:spcPts val="0"/>
                        </a:spcBef>
                        <a:buNone/>
                      </a:pPr>
                      <a:endParaRPr/>
                    </a:p>
                  </a:txBody>
                  <a:tcPr marL="91425" marR="91425" marT="91425" marB="91425">
                    <a:solidFill>
                      <a:srgbClr val="FFFF00"/>
                    </a:solidFill>
                  </a:tcPr>
                </a:tc>
                <a:extLst>
                  <a:ext uri="{0D108BD9-81ED-4DB2-BD59-A6C34878D82A}">
                    <a16:rowId xmlns:a16="http://schemas.microsoft.com/office/drawing/2014/main" val="10003"/>
                  </a:ext>
                </a:extLst>
              </a:tr>
              <a:tr h="381000">
                <a:tc>
                  <a:txBody>
                    <a:bodyPr/>
                    <a:lstStyle/>
                    <a:p>
                      <a:pPr lvl="0" rtl="0">
                        <a:spcBef>
                          <a:spcPts val="0"/>
                        </a:spcBef>
                        <a:buNone/>
                      </a:pPr>
                      <a:r>
                        <a:rPr lang="en"/>
                        <a:t>4</a:t>
                      </a:r>
                    </a:p>
                  </a:txBody>
                  <a:tcPr marL="91425" marR="91425" marT="91425" marB="91425"/>
                </a:tc>
                <a:tc>
                  <a:txBody>
                    <a:bodyPr/>
                    <a:lstStyle/>
                    <a:p>
                      <a:pPr lvl="0" rtl="0">
                        <a:spcBef>
                          <a:spcPts val="0"/>
                        </a:spcBef>
                        <a:buNone/>
                      </a:pPr>
                      <a:endParaRPr/>
                    </a:p>
                  </a:txBody>
                  <a:tcPr marL="91425" marR="91425" marT="91425" marB="91425">
                    <a:solidFill>
                      <a:srgbClr val="FFFF00"/>
                    </a:solidFill>
                  </a:tcPr>
                </a:tc>
                <a:tc>
                  <a:txBody>
                    <a:bodyPr/>
                    <a:lstStyle/>
                    <a:p>
                      <a:pPr lvl="0" rtl="0">
                        <a:spcBef>
                          <a:spcPts val="0"/>
                        </a:spcBef>
                        <a:buNone/>
                      </a:pPr>
                      <a:endParaRPr/>
                    </a:p>
                  </a:txBody>
                  <a:tcPr marL="91425" marR="91425" marT="91425" marB="91425">
                    <a:solidFill>
                      <a:srgbClr val="FFFF00"/>
                    </a:solidFill>
                  </a:tcPr>
                </a:tc>
                <a:extLst>
                  <a:ext uri="{0D108BD9-81ED-4DB2-BD59-A6C34878D82A}">
                    <a16:rowId xmlns:a16="http://schemas.microsoft.com/office/drawing/2014/main" val="10004"/>
                  </a:ext>
                </a:extLst>
              </a:tr>
              <a:tr h="381000">
                <a:tc>
                  <a:txBody>
                    <a:bodyPr/>
                    <a:lstStyle/>
                    <a:p>
                      <a:pPr lvl="0" rtl="0">
                        <a:spcBef>
                          <a:spcPts val="0"/>
                        </a:spcBef>
                        <a:buNone/>
                      </a:pPr>
                      <a:r>
                        <a:rPr lang="en"/>
                        <a:t>5</a:t>
                      </a:r>
                    </a:p>
                  </a:txBody>
                  <a:tcPr marL="91425" marR="91425" marT="91425" marB="91425"/>
                </a:tc>
                <a:tc>
                  <a:txBody>
                    <a:bodyPr/>
                    <a:lstStyle/>
                    <a:p>
                      <a:pPr lvl="0" rtl="0">
                        <a:spcBef>
                          <a:spcPts val="0"/>
                        </a:spcBef>
                        <a:buNone/>
                      </a:pPr>
                      <a:endParaRPr/>
                    </a:p>
                  </a:txBody>
                  <a:tcPr marL="91425" marR="91425" marT="91425" marB="91425">
                    <a:solidFill>
                      <a:srgbClr val="FFFF00"/>
                    </a:solidFill>
                  </a:tcPr>
                </a:tc>
                <a:tc>
                  <a:txBody>
                    <a:bodyPr/>
                    <a:lstStyle/>
                    <a:p>
                      <a:pPr lvl="0" rtl="0">
                        <a:spcBef>
                          <a:spcPts val="0"/>
                        </a:spcBef>
                        <a:buNone/>
                      </a:pPr>
                      <a:endParaRPr/>
                    </a:p>
                  </a:txBody>
                  <a:tcPr marL="91425" marR="91425" marT="91425" marB="91425">
                    <a:solidFill>
                      <a:srgbClr val="FFFF00"/>
                    </a:solidFill>
                  </a:tcPr>
                </a:tc>
                <a:extLst>
                  <a:ext uri="{0D108BD9-81ED-4DB2-BD59-A6C34878D82A}">
                    <a16:rowId xmlns:a16="http://schemas.microsoft.com/office/drawing/2014/main" val="10005"/>
                  </a:ext>
                </a:extLst>
              </a:tr>
              <a:tr h="332025">
                <a:tc>
                  <a:txBody>
                    <a:bodyPr/>
                    <a:lstStyle/>
                    <a:p>
                      <a:pPr lvl="0" rtl="0">
                        <a:spcBef>
                          <a:spcPts val="0"/>
                        </a:spcBef>
                        <a:buNone/>
                      </a:pPr>
                      <a:r>
                        <a:rPr lang="en"/>
                        <a:t>6</a:t>
                      </a:r>
                    </a:p>
                  </a:txBody>
                  <a:tcPr marL="91425" marR="91425" marT="91425" marB="91425"/>
                </a:tc>
                <a:tc>
                  <a:txBody>
                    <a:bodyPr/>
                    <a:lstStyle/>
                    <a:p>
                      <a:pPr lvl="0" rtl="0">
                        <a:spcBef>
                          <a:spcPts val="0"/>
                        </a:spcBef>
                        <a:buNone/>
                      </a:pPr>
                      <a:endParaRPr/>
                    </a:p>
                  </a:txBody>
                  <a:tcPr marL="91425" marR="91425" marT="91425" marB="91425">
                    <a:solidFill>
                      <a:srgbClr val="FFFF00"/>
                    </a:solidFill>
                  </a:tcPr>
                </a:tc>
                <a:tc>
                  <a:txBody>
                    <a:bodyPr/>
                    <a:lstStyle/>
                    <a:p>
                      <a:pPr lvl="0" rtl="0">
                        <a:spcBef>
                          <a:spcPts val="0"/>
                        </a:spcBef>
                        <a:buNone/>
                      </a:pPr>
                      <a:endParaRPr/>
                    </a:p>
                  </a:txBody>
                  <a:tcPr marL="91425" marR="91425" marT="91425" marB="91425">
                    <a:solidFill>
                      <a:srgbClr val="FFFF00"/>
                    </a:solidFill>
                  </a:tcPr>
                </a:tc>
                <a:extLst>
                  <a:ext uri="{0D108BD9-81ED-4DB2-BD59-A6C34878D82A}">
                    <a16:rowId xmlns:a16="http://schemas.microsoft.com/office/drawing/2014/main" val="10006"/>
                  </a:ext>
                </a:extLst>
              </a:tr>
            </a:tbl>
          </a:graphicData>
        </a:graphic>
      </p:graphicFrame>
      <p:pic>
        <p:nvPicPr>
          <p:cNvPr id="115" name="Shape 115" descr="Graduate, Graduation, School"/>
          <p:cNvPicPr preferRelativeResize="0"/>
          <p:nvPr/>
        </p:nvPicPr>
        <p:blipFill>
          <a:blip r:embed="rId3">
            <a:alphaModFix/>
          </a:blip>
          <a:stretch>
            <a:fillRect/>
          </a:stretch>
        </p:blipFill>
        <p:spPr>
          <a:xfrm>
            <a:off x="7796650" y="128325"/>
            <a:ext cx="1347350" cy="141002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542</Words>
  <Application>Microsoft Office PowerPoint</Application>
  <PresentationFormat>On-screen Show (16:9)</PresentationFormat>
  <Paragraphs>118</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 New Roman</vt:lpstr>
      <vt:lpstr>Simple Light</vt:lpstr>
      <vt:lpstr>Four Year Plan With Your Career Goal In Mind</vt:lpstr>
      <vt:lpstr>Thinking About Your Four Year Plan</vt:lpstr>
      <vt:lpstr>Graduation Requirements</vt:lpstr>
      <vt:lpstr>Choose classes with your end goal in mind….</vt:lpstr>
      <vt:lpstr>Planning Your Four Years at LHS….</vt:lpstr>
      <vt:lpstr>Freshmen Year</vt:lpstr>
      <vt:lpstr>Sophomore Year</vt:lpstr>
      <vt:lpstr>Junior  Year</vt:lpstr>
      <vt:lpstr>Senior Year</vt:lpstr>
      <vt:lpstr>Filling In Your Four Year Plan</vt:lpstr>
      <vt:lpstr>Four Year Plan VS Scheduling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 Year Plan With Your Career Goal In Mind</dc:title>
  <dc:creator>Sue Hinton</dc:creator>
  <cp:lastModifiedBy>Windows User</cp:lastModifiedBy>
  <cp:revision>1</cp:revision>
  <dcterms:modified xsi:type="dcterms:W3CDTF">2017-11-10T16:38:23Z</dcterms:modified>
</cp:coreProperties>
</file>